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9" r:id="rId4"/>
    <p:sldId id="277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76" r:id="rId2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AADA"/>
    <a:srgbClr val="C0E0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/>
          <p:cNvSpPr/>
          <p:nvPr userDrawn="1"/>
        </p:nvSpPr>
        <p:spPr>
          <a:xfrm>
            <a:off x="0" y="-22167"/>
            <a:ext cx="12192000" cy="1573876"/>
          </a:xfrm>
          <a:prstGeom prst="rect">
            <a:avLst/>
          </a:prstGeom>
          <a:solidFill>
            <a:srgbClr val="4F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Picture 3" descr="Snímek obrazovky 2016-12-11 v 10.52.10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222" y="110033"/>
            <a:ext cx="2554777" cy="75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9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022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564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9885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618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16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9504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668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7141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5352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9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DDC3B-89FE-4C1B-88B6-FDCABEF6E12D}" type="datetimeFigureOut">
              <a:rPr lang="cs-CZ" smtClean="0"/>
              <a:t>20. 6. 2017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FA70-9B1B-498B-9C4C-62A8192739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33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3" descr="Snímek obrazovky 2016-12-11 v 10.52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668" y="746211"/>
            <a:ext cx="3579580" cy="105735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-5540" y="2129948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cap="small" dirty="0" smtClean="0">
                <a:solidFill>
                  <a:schemeClr val="bg1"/>
                </a:solidFill>
              </a:rPr>
              <a:t>Nová </a:t>
            </a:r>
            <a:r>
              <a:rPr lang="cs-CZ" sz="4000" b="1" cap="small" dirty="0">
                <a:solidFill>
                  <a:schemeClr val="bg1"/>
                </a:solidFill>
              </a:rPr>
              <a:t>legislativa v insolvencích a její dopad </a:t>
            </a:r>
            <a:endParaRPr lang="cs-CZ" sz="4000" b="1" cap="small" dirty="0" smtClean="0">
              <a:solidFill>
                <a:schemeClr val="bg1"/>
              </a:solidFill>
            </a:endParaRPr>
          </a:p>
          <a:p>
            <a:pPr algn="ctr"/>
            <a:r>
              <a:rPr lang="cs-CZ" sz="4000" b="1" cap="small" dirty="0" smtClean="0">
                <a:solidFill>
                  <a:schemeClr val="bg1"/>
                </a:solidFill>
              </a:rPr>
              <a:t>na </a:t>
            </a:r>
            <a:r>
              <a:rPr lang="cs-CZ" sz="4000" b="1" cap="small" dirty="0">
                <a:solidFill>
                  <a:schemeClr val="bg1"/>
                </a:solidFill>
              </a:rPr>
              <a:t>insolvenční správce a věřitele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-2770" y="5546476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>
                <a:solidFill>
                  <a:schemeClr val="bg1"/>
                </a:solidFill>
              </a:rPr>
              <a:t>Seminář sdružení SOLUS</a:t>
            </a:r>
          </a:p>
          <a:p>
            <a:pPr algn="ctr"/>
            <a:r>
              <a:rPr lang="cs-CZ" sz="2000" dirty="0" smtClean="0">
                <a:solidFill>
                  <a:schemeClr val="bg1"/>
                </a:solidFill>
              </a:rPr>
              <a:t>Praha, 20. června 2017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-5541" y="3714908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000" dirty="0" smtClean="0">
                <a:solidFill>
                  <a:schemeClr val="bg1"/>
                </a:solidFill>
              </a:rPr>
              <a:t>Ing. Mgr. Eva Hepperová</a:t>
            </a:r>
          </a:p>
          <a:p>
            <a:pPr algn="ctr"/>
            <a:r>
              <a:rPr lang="cs-CZ" sz="3000" dirty="0" smtClean="0">
                <a:solidFill>
                  <a:schemeClr val="bg1"/>
                </a:solidFill>
              </a:rPr>
              <a:t>předsedkyně Unie spolků insolvenčních správců</a:t>
            </a:r>
          </a:p>
        </p:txBody>
      </p:sp>
    </p:spTree>
    <p:extLst>
      <p:ext uri="{BB962C8B-B14F-4D97-AF65-F5344CB8AC3E}">
        <p14:creationId xmlns:p14="http://schemas.microsoft.com/office/powerpoint/2010/main" val="2602376483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404551" y="2028307"/>
            <a:ext cx="1058487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b="1" u="sng" dirty="0" smtClean="0">
                <a:solidFill>
                  <a:srgbClr val="4FAADA"/>
                </a:solidFill>
              </a:rPr>
              <a:t>Zákony</a:t>
            </a:r>
          </a:p>
          <a:p>
            <a:endParaRPr lang="cs-CZ" sz="2000" dirty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zákon </a:t>
            </a:r>
            <a:r>
              <a:rPr lang="cs-CZ" sz="2000" dirty="0">
                <a:solidFill>
                  <a:srgbClr val="4FAADA"/>
                </a:solidFill>
              </a:rPr>
              <a:t>č. 182/2006, </a:t>
            </a:r>
            <a:r>
              <a:rPr lang="cs-CZ" sz="2000" b="1" dirty="0">
                <a:solidFill>
                  <a:srgbClr val="4FAADA"/>
                </a:solidFill>
              </a:rPr>
              <a:t>insolvenční zákon (IZ) </a:t>
            </a:r>
            <a:r>
              <a:rPr lang="cs-CZ" sz="2000" dirty="0">
                <a:solidFill>
                  <a:srgbClr val="4FAADA"/>
                </a:solidFill>
              </a:rPr>
              <a:t>– účinnost od 1.7.2017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4FAADA"/>
                </a:solidFill>
              </a:rPr>
              <a:t>zákon </a:t>
            </a:r>
            <a:r>
              <a:rPr lang="cs-CZ" sz="2000" dirty="0">
                <a:solidFill>
                  <a:srgbClr val="4FAADA"/>
                </a:solidFill>
              </a:rPr>
              <a:t>č. 312/2006, </a:t>
            </a:r>
            <a:r>
              <a:rPr lang="cs-CZ" sz="2000" b="1" dirty="0">
                <a:solidFill>
                  <a:srgbClr val="4FAADA"/>
                </a:solidFill>
              </a:rPr>
              <a:t>o insolvenčních správcích (ZIS) </a:t>
            </a:r>
            <a:r>
              <a:rPr lang="cs-CZ" sz="2000" dirty="0">
                <a:solidFill>
                  <a:srgbClr val="4FAADA"/>
                </a:solidFill>
              </a:rPr>
              <a:t>– účinnost od 1.7.2017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Senátní </a:t>
            </a:r>
            <a:r>
              <a:rPr lang="cs-CZ" sz="2000" dirty="0">
                <a:solidFill>
                  <a:srgbClr val="4FAADA"/>
                </a:solidFill>
              </a:rPr>
              <a:t>návrh novely IZ, sněmovní tisk č. 1108 – vláda na schůzi 31.5.2017 vyslovila souhlas</a:t>
            </a:r>
          </a:p>
          <a:p>
            <a:endParaRPr lang="cs-CZ" sz="1600" dirty="0" smtClean="0">
              <a:solidFill>
                <a:srgbClr val="4FAADA"/>
              </a:solidFill>
            </a:endParaRPr>
          </a:p>
          <a:p>
            <a:pPr lvl="1"/>
            <a:r>
              <a:rPr lang="cs-CZ" sz="1600" dirty="0" smtClean="0">
                <a:solidFill>
                  <a:srgbClr val="002060"/>
                </a:solidFill>
              </a:rPr>
              <a:t>Cílem </a:t>
            </a:r>
            <a:r>
              <a:rPr lang="cs-CZ" sz="1600" dirty="0">
                <a:solidFill>
                  <a:srgbClr val="002060"/>
                </a:solidFill>
              </a:rPr>
              <a:t>návrhu zákona je </a:t>
            </a:r>
            <a:r>
              <a:rPr lang="cs-CZ" sz="1600" b="1" dirty="0">
                <a:solidFill>
                  <a:srgbClr val="002060"/>
                </a:solidFill>
              </a:rPr>
              <a:t>posílení pozice věřitelů</a:t>
            </a:r>
            <a:r>
              <a:rPr lang="cs-CZ" sz="1600" dirty="0">
                <a:solidFill>
                  <a:srgbClr val="002060"/>
                </a:solidFill>
              </a:rPr>
              <a:t> </a:t>
            </a:r>
            <a:r>
              <a:rPr lang="cs-CZ" sz="1600" b="1" dirty="0">
                <a:solidFill>
                  <a:srgbClr val="002060"/>
                </a:solidFill>
              </a:rPr>
              <a:t>v případě pohledávek souvisejících se správou domu a pozemku vůči vlastníkovi jednotky</a:t>
            </a:r>
            <a:r>
              <a:rPr lang="cs-CZ" sz="1600" dirty="0">
                <a:solidFill>
                  <a:srgbClr val="002060"/>
                </a:solidFill>
              </a:rPr>
              <a:t>, a to ať už v domech, kde vzniklo společenství vlastníků jednotek jako právnické osoba, tak v domech, v nichž toto společenství nevzniklo. Cílem návrhu je </a:t>
            </a:r>
            <a:r>
              <a:rPr lang="cs-CZ" sz="1600" b="1" dirty="0">
                <a:solidFill>
                  <a:srgbClr val="002060"/>
                </a:solidFill>
              </a:rPr>
              <a:t>zakotvit princip, podle kterého by tyto pohledávky byly uspokojovány přednostně z výtěžku z prodeje jednotky, a to do výše jedné desetiny tohoto výtěžku</a:t>
            </a:r>
            <a:r>
              <a:rPr lang="cs-CZ" sz="1600" dirty="0">
                <a:solidFill>
                  <a:srgbClr val="002060"/>
                </a:solidFill>
              </a:rPr>
              <a:t>. </a:t>
            </a:r>
            <a:endParaRPr lang="cs-CZ" sz="1600" dirty="0" smtClean="0">
              <a:solidFill>
                <a:srgbClr val="002060"/>
              </a:solidFill>
            </a:endParaRPr>
          </a:p>
          <a:p>
            <a:pPr lvl="1"/>
            <a:endParaRPr lang="cs-CZ" sz="1600" dirty="0" smtClean="0">
              <a:solidFill>
                <a:srgbClr val="002060"/>
              </a:solidFill>
            </a:endParaRPr>
          </a:p>
          <a:p>
            <a:pPr lvl="1"/>
            <a:endParaRPr lang="cs-CZ" sz="1600" dirty="0">
              <a:solidFill>
                <a:srgbClr val="00206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4FAADA"/>
                </a:solidFill>
              </a:rPr>
              <a:t>tzv. Oddlužovací novela </a:t>
            </a:r>
            <a:r>
              <a:rPr lang="cs-CZ" sz="2000" dirty="0">
                <a:solidFill>
                  <a:srgbClr val="4FAADA"/>
                </a:solidFill>
              </a:rPr>
              <a:t>– již nebude do konce volebního období projednávána </a:t>
            </a:r>
          </a:p>
          <a:p>
            <a:pPr lvl="1"/>
            <a:endParaRPr lang="cs-CZ" sz="1600" dirty="0" smtClean="0">
              <a:solidFill>
                <a:srgbClr val="002060"/>
              </a:solidFill>
            </a:endParaRPr>
          </a:p>
          <a:p>
            <a:pPr lvl="1"/>
            <a:r>
              <a:rPr lang="cs-CZ" sz="1600" dirty="0" smtClean="0">
                <a:solidFill>
                  <a:srgbClr val="002060"/>
                </a:solidFill>
              </a:rPr>
              <a:t>Navrhovaná </a:t>
            </a:r>
            <a:r>
              <a:rPr lang="cs-CZ" sz="1600" dirty="0">
                <a:solidFill>
                  <a:srgbClr val="002060"/>
                </a:solidFill>
              </a:rPr>
              <a:t>novela překládala 3 doby trvání insolvenčního řízení, a to 3, 5 a 7 let a bořila hranici minimálního 30% uspokojení věřitelů. Na takto nastavené podmínky by nově dosáhlo dle odhadů odborníků stovky tisíc osob</a:t>
            </a:r>
            <a:r>
              <a:rPr lang="cs-CZ" sz="1600" dirty="0" smtClean="0">
                <a:solidFill>
                  <a:srgbClr val="002060"/>
                </a:solidFill>
              </a:rPr>
              <a:t>.</a:t>
            </a:r>
            <a:endParaRPr lang="cs-CZ" sz="1600" dirty="0">
              <a:solidFill>
                <a:srgbClr val="00206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371302" y="841708"/>
            <a:ext cx="93490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PŘEHLED </a:t>
            </a:r>
            <a:r>
              <a:rPr lang="cs-CZ" sz="3300" dirty="0" smtClean="0">
                <a:solidFill>
                  <a:schemeClr val="bg1"/>
                </a:solidFill>
              </a:rPr>
              <a:t>AKTUÁLNÍCH LEGISLATIVNÍCH ZMĚN</a:t>
            </a:r>
            <a:endParaRPr lang="cs-CZ" sz="3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735717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841708"/>
            <a:ext cx="934904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PŘEHLED AKTUÁLNÍCH LEGISLATIVNÍCH ZMĚN</a:t>
            </a:r>
            <a:endParaRPr lang="cs-CZ" sz="3300" dirty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058487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b="1" u="sng" dirty="0" smtClean="0">
                <a:solidFill>
                  <a:srgbClr val="4FAADA"/>
                </a:solidFill>
              </a:rPr>
              <a:t>Vyhlášky Ministerstva spravedlnosti</a:t>
            </a:r>
          </a:p>
          <a:p>
            <a:endParaRPr lang="cs-CZ" sz="2000" dirty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4FAADA"/>
                </a:solidFill>
              </a:rPr>
              <a:t>o </a:t>
            </a:r>
            <a:r>
              <a:rPr lang="cs-CZ" sz="2000" b="1" dirty="0">
                <a:solidFill>
                  <a:srgbClr val="4FAADA"/>
                </a:solidFill>
              </a:rPr>
              <a:t>formulářích elektronických podání v insolvenčním řízení </a:t>
            </a:r>
            <a:r>
              <a:rPr lang="cs-CZ" sz="2000" dirty="0">
                <a:solidFill>
                  <a:srgbClr val="4FAADA"/>
                </a:solidFill>
              </a:rPr>
              <a:t>– </a:t>
            </a:r>
            <a:r>
              <a:rPr lang="cs-CZ" sz="2000" dirty="0">
                <a:solidFill>
                  <a:srgbClr val="FF0000"/>
                </a:solidFill>
              </a:rPr>
              <a:t>nově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č</a:t>
            </a:r>
            <a:r>
              <a:rPr lang="cs-CZ" sz="2000" dirty="0">
                <a:solidFill>
                  <a:srgbClr val="4FAADA"/>
                </a:solidFill>
              </a:rPr>
              <a:t>. 311/2007, </a:t>
            </a:r>
            <a:r>
              <a:rPr lang="cs-CZ" sz="2000" b="1" dirty="0">
                <a:solidFill>
                  <a:srgbClr val="4FAADA"/>
                </a:solidFill>
              </a:rPr>
              <a:t>o jednacím řádu pro insolvenční řízení </a:t>
            </a:r>
            <a:r>
              <a:rPr lang="cs-CZ" sz="2000" dirty="0">
                <a:solidFill>
                  <a:srgbClr val="4FAADA"/>
                </a:solidFill>
              </a:rPr>
              <a:t>– </a:t>
            </a:r>
            <a:r>
              <a:rPr lang="cs-CZ" sz="2000" dirty="0">
                <a:solidFill>
                  <a:srgbClr val="FF0000"/>
                </a:solidFill>
              </a:rPr>
              <a:t>změna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č</a:t>
            </a:r>
            <a:r>
              <a:rPr lang="cs-CZ" sz="2000" dirty="0">
                <a:solidFill>
                  <a:srgbClr val="4FAADA"/>
                </a:solidFill>
              </a:rPr>
              <a:t>. 355/2007, </a:t>
            </a:r>
            <a:r>
              <a:rPr lang="cs-CZ" sz="2000" b="1" dirty="0">
                <a:solidFill>
                  <a:srgbClr val="4FAADA"/>
                </a:solidFill>
              </a:rPr>
              <a:t>o úředních hodinách provozovny, o označování sídla a provozovny a o činnostech, které je insolvenční správce povinen zajišťovat v provozovně </a:t>
            </a:r>
            <a:r>
              <a:rPr lang="cs-CZ" sz="2000" dirty="0">
                <a:solidFill>
                  <a:srgbClr val="4FAADA"/>
                </a:solidFill>
              </a:rPr>
              <a:t>– </a:t>
            </a:r>
            <a:r>
              <a:rPr lang="cs-CZ" sz="2000" dirty="0">
                <a:solidFill>
                  <a:srgbClr val="FF0000"/>
                </a:solidFill>
              </a:rPr>
              <a:t>změna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4FAADA"/>
                </a:solidFill>
              </a:rPr>
              <a:t>o </a:t>
            </a:r>
            <a:r>
              <a:rPr lang="cs-CZ" sz="2000" b="1" dirty="0">
                <a:solidFill>
                  <a:srgbClr val="4FAADA"/>
                </a:solidFill>
              </a:rPr>
              <a:t>zkouškách a zvláštních zkouškách insolvenčních správců </a:t>
            </a:r>
            <a:r>
              <a:rPr lang="cs-CZ" sz="2000" dirty="0">
                <a:solidFill>
                  <a:srgbClr val="4FAADA"/>
                </a:solidFill>
              </a:rPr>
              <a:t>– </a:t>
            </a:r>
            <a:r>
              <a:rPr lang="cs-CZ" sz="2000" dirty="0">
                <a:solidFill>
                  <a:srgbClr val="FF0000"/>
                </a:solidFill>
              </a:rPr>
              <a:t>nově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4FAADA"/>
                </a:solidFill>
              </a:rPr>
              <a:t>o personálním </a:t>
            </a:r>
            <a:r>
              <a:rPr lang="cs-CZ" sz="2000" b="1" dirty="0">
                <a:solidFill>
                  <a:srgbClr val="4FAADA"/>
                </a:solidFill>
              </a:rPr>
              <a:t>a materiálním vybavení a standardech výkonu funkce insolvenčního správce </a:t>
            </a:r>
            <a:r>
              <a:rPr lang="cs-CZ" sz="2000" dirty="0">
                <a:solidFill>
                  <a:srgbClr val="4FAADA"/>
                </a:solidFill>
              </a:rPr>
              <a:t>- </a:t>
            </a:r>
            <a:r>
              <a:rPr lang="cs-CZ" sz="2000" dirty="0">
                <a:solidFill>
                  <a:srgbClr val="FF0000"/>
                </a:solidFill>
              </a:rPr>
              <a:t>nově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63807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ELEKTRONICKÉ </a:t>
            </a:r>
            <a:r>
              <a:rPr lang="cs-CZ" sz="3300" dirty="0" smtClean="0">
                <a:solidFill>
                  <a:schemeClr val="bg1"/>
                </a:solidFill>
              </a:rPr>
              <a:t>FORMULÁŘE A DALŠÍ PODÁNÍ (NÁLEŽITOSTI)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0584873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dirty="0" smtClean="0">
                <a:solidFill>
                  <a:srgbClr val="FF0000"/>
                </a:solidFill>
              </a:rPr>
              <a:t>POZOR: doposud není jistá výsledná podoba!</a:t>
            </a:r>
          </a:p>
          <a:p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a)	</a:t>
            </a:r>
            <a:r>
              <a:rPr lang="cs-CZ" sz="2000" b="1" dirty="0" smtClean="0">
                <a:solidFill>
                  <a:srgbClr val="4FAADA"/>
                </a:solidFill>
              </a:rPr>
              <a:t>návrhu </a:t>
            </a:r>
            <a:r>
              <a:rPr lang="cs-CZ" sz="2000" b="1" dirty="0">
                <a:solidFill>
                  <a:srgbClr val="4FAADA"/>
                </a:solidFill>
              </a:rPr>
              <a:t>na vstup do insolvenčního řízení místo věřitele</a:t>
            </a:r>
            <a:r>
              <a:rPr lang="cs-CZ" sz="2000" dirty="0">
                <a:solidFill>
                  <a:srgbClr val="4FAADA"/>
                </a:solidFill>
              </a:rPr>
              <a:t> - § 18 odst. 1 IZ (o návrhu soud rozhodne </a:t>
            </a:r>
            <a:r>
              <a:rPr lang="cs-CZ" sz="2000" dirty="0" smtClean="0">
                <a:solidFill>
                  <a:srgbClr val="4FAADA"/>
                </a:solidFill>
              </a:rPr>
              <a:t>	do </a:t>
            </a:r>
            <a:r>
              <a:rPr lang="cs-CZ" sz="2000" dirty="0">
                <a:solidFill>
                  <a:srgbClr val="4FAADA"/>
                </a:solidFill>
              </a:rPr>
              <a:t>3 dnů, poté fikce vyhovění návrhu), § 2 vyhlášky – PDF </a:t>
            </a:r>
          </a:p>
          <a:p>
            <a:pPr defTabSz="360363">
              <a:spcAft>
                <a:spcPts val="1200"/>
              </a:spcAft>
            </a:pPr>
            <a:r>
              <a:rPr lang="cs-CZ" sz="2000" dirty="0">
                <a:solidFill>
                  <a:srgbClr val="4FAADA"/>
                </a:solidFill>
              </a:rPr>
              <a:t>b) </a:t>
            </a:r>
            <a:r>
              <a:rPr lang="cs-CZ" sz="2000" dirty="0" smtClean="0">
                <a:solidFill>
                  <a:srgbClr val="4FAADA"/>
                </a:solidFill>
              </a:rPr>
              <a:t>	</a:t>
            </a:r>
            <a:r>
              <a:rPr lang="cs-CZ" sz="2000" b="1" dirty="0" smtClean="0">
                <a:solidFill>
                  <a:srgbClr val="4FAADA"/>
                </a:solidFill>
              </a:rPr>
              <a:t>hlasovacího </a:t>
            </a:r>
            <a:r>
              <a:rPr lang="cs-CZ" sz="2000" b="1" dirty="0">
                <a:solidFill>
                  <a:srgbClr val="4FAADA"/>
                </a:solidFill>
              </a:rPr>
              <a:t>lístku</a:t>
            </a:r>
            <a:r>
              <a:rPr lang="cs-CZ" sz="2000" dirty="0">
                <a:solidFill>
                  <a:srgbClr val="4FAADA"/>
                </a:solidFill>
              </a:rPr>
              <a:t> - § 50 odst. 5 IZ, § 3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>
                <a:solidFill>
                  <a:srgbClr val="4FAADA"/>
                </a:solidFill>
              </a:rPr>
              <a:t>c) </a:t>
            </a:r>
            <a:r>
              <a:rPr lang="cs-CZ" sz="2000" dirty="0" smtClean="0">
                <a:solidFill>
                  <a:srgbClr val="4FAADA"/>
                </a:solidFill>
              </a:rPr>
              <a:t>	</a:t>
            </a:r>
            <a:r>
              <a:rPr lang="cs-CZ" sz="2000" b="1" dirty="0" smtClean="0">
                <a:solidFill>
                  <a:srgbClr val="4FAADA"/>
                </a:solidFill>
              </a:rPr>
              <a:t>přihlášky </a:t>
            </a:r>
            <a:r>
              <a:rPr lang="cs-CZ" sz="2000" b="1" dirty="0">
                <a:solidFill>
                  <a:srgbClr val="4FAADA"/>
                </a:solidFill>
              </a:rPr>
              <a:t>pohledávky</a:t>
            </a:r>
            <a:r>
              <a:rPr lang="cs-CZ" sz="2000" dirty="0">
                <a:solidFill>
                  <a:srgbClr val="4FAADA"/>
                </a:solidFill>
              </a:rPr>
              <a:t> - § 176 IZ, § 8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>
                <a:solidFill>
                  <a:srgbClr val="4FAADA"/>
                </a:solidFill>
              </a:rPr>
              <a:t>d) </a:t>
            </a:r>
            <a:r>
              <a:rPr lang="cs-CZ" sz="2000" dirty="0" smtClean="0">
                <a:solidFill>
                  <a:srgbClr val="4FAADA"/>
                </a:solidFill>
              </a:rPr>
              <a:t>	seznamu </a:t>
            </a:r>
            <a:r>
              <a:rPr lang="cs-CZ" sz="2000" dirty="0">
                <a:solidFill>
                  <a:srgbClr val="4FAADA"/>
                </a:solidFill>
              </a:rPr>
              <a:t>přihlášených pohledávek - § 189 odst. 4 </a:t>
            </a:r>
            <a:r>
              <a:rPr lang="cs-CZ" sz="2000" dirty="0" smtClean="0">
                <a:solidFill>
                  <a:srgbClr val="4FAADA"/>
                </a:solidFill>
              </a:rPr>
              <a:t>IZ, </a:t>
            </a:r>
            <a:r>
              <a:rPr lang="cs-CZ" sz="2000" dirty="0">
                <a:solidFill>
                  <a:srgbClr val="4FAADA"/>
                </a:solidFill>
              </a:rPr>
              <a:t>§ 9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>
                <a:solidFill>
                  <a:srgbClr val="4FAADA"/>
                </a:solidFill>
              </a:rPr>
              <a:t>e) </a:t>
            </a:r>
            <a:r>
              <a:rPr lang="cs-CZ" sz="2000" dirty="0" smtClean="0">
                <a:solidFill>
                  <a:srgbClr val="4FAADA"/>
                </a:solidFill>
              </a:rPr>
              <a:t>	</a:t>
            </a:r>
            <a:r>
              <a:rPr lang="cs-CZ" sz="2000" b="1" dirty="0" smtClean="0">
                <a:solidFill>
                  <a:srgbClr val="4FAADA"/>
                </a:solidFill>
              </a:rPr>
              <a:t>popření </a:t>
            </a:r>
            <a:r>
              <a:rPr lang="cs-CZ" sz="2000" b="1" dirty="0">
                <a:solidFill>
                  <a:srgbClr val="4FAADA"/>
                </a:solidFill>
              </a:rPr>
              <a:t>pohledávky přihlášeným věřitelem</a:t>
            </a:r>
            <a:r>
              <a:rPr lang="cs-CZ" sz="2000" dirty="0">
                <a:solidFill>
                  <a:srgbClr val="4FAADA"/>
                </a:solidFill>
              </a:rPr>
              <a:t> - § 200 IZ, § 10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>
                <a:solidFill>
                  <a:srgbClr val="4FAADA"/>
                </a:solidFill>
              </a:rPr>
              <a:t>f) </a:t>
            </a:r>
            <a:r>
              <a:rPr lang="cs-CZ" sz="2000" dirty="0" smtClean="0">
                <a:solidFill>
                  <a:srgbClr val="4FAADA"/>
                </a:solidFill>
              </a:rPr>
              <a:t>	</a:t>
            </a:r>
            <a:r>
              <a:rPr lang="cs-CZ" sz="2000" b="1" dirty="0" smtClean="0">
                <a:solidFill>
                  <a:srgbClr val="4FAADA"/>
                </a:solidFill>
              </a:rPr>
              <a:t>vyrozumění </a:t>
            </a:r>
            <a:r>
              <a:rPr lang="cs-CZ" sz="2000" b="1" dirty="0">
                <a:solidFill>
                  <a:srgbClr val="4FAADA"/>
                </a:solidFill>
              </a:rPr>
              <a:t>o uplatnění pohledávky za majetkovou podstatou nebo pohledávky jí postavené na </a:t>
            </a:r>
            <a:r>
              <a:rPr lang="cs-CZ" sz="2000" b="1" dirty="0" smtClean="0">
                <a:solidFill>
                  <a:srgbClr val="4FAADA"/>
                </a:solidFill>
              </a:rPr>
              <a:t>	roveň</a:t>
            </a:r>
            <a:r>
              <a:rPr lang="cs-CZ" sz="2000" dirty="0" smtClean="0">
                <a:solidFill>
                  <a:srgbClr val="4FAADA"/>
                </a:solidFill>
              </a:rPr>
              <a:t> </a:t>
            </a:r>
            <a:r>
              <a:rPr lang="cs-CZ" sz="2000" dirty="0">
                <a:solidFill>
                  <a:srgbClr val="4FAADA"/>
                </a:solidFill>
              </a:rPr>
              <a:t>- § 11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marL="342900" indent="-342900" defTabSz="360363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087210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ELEKTRONICKÉ FORMULÁŘE A DALŠÍ PODÁNÍ (NÁLEŽITOSTI)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0584873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dirty="0" smtClean="0">
                <a:solidFill>
                  <a:srgbClr val="FF0000"/>
                </a:solidFill>
              </a:rPr>
              <a:t>POZOR: doposud není jistá výsledná podoba!</a:t>
            </a:r>
          </a:p>
          <a:p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g)	soupisu </a:t>
            </a:r>
            <a:r>
              <a:rPr lang="cs-CZ" sz="2000" dirty="0">
                <a:solidFill>
                  <a:srgbClr val="4FAADA"/>
                </a:solidFill>
              </a:rPr>
              <a:t>majetkové podstaty dlužníka - § 222 </a:t>
            </a:r>
            <a:r>
              <a:rPr lang="cs-CZ" sz="2000" dirty="0" smtClean="0">
                <a:solidFill>
                  <a:srgbClr val="4FAADA"/>
                </a:solidFill>
              </a:rPr>
              <a:t>IZ, </a:t>
            </a:r>
            <a:r>
              <a:rPr lang="cs-CZ" sz="2000" dirty="0">
                <a:solidFill>
                  <a:srgbClr val="4FAADA"/>
                </a:solidFill>
              </a:rPr>
              <a:t>§ 12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h)	konečné </a:t>
            </a:r>
            <a:r>
              <a:rPr lang="cs-CZ" sz="2000" dirty="0">
                <a:solidFill>
                  <a:srgbClr val="4FAADA"/>
                </a:solidFill>
              </a:rPr>
              <a:t>zprávy - § 302 odst. 5 </a:t>
            </a:r>
            <a:r>
              <a:rPr lang="cs-CZ" sz="2000" dirty="0" smtClean="0">
                <a:solidFill>
                  <a:srgbClr val="4FAADA"/>
                </a:solidFill>
              </a:rPr>
              <a:t>IZ, </a:t>
            </a:r>
            <a:r>
              <a:rPr lang="cs-CZ" sz="2000" dirty="0">
                <a:solidFill>
                  <a:srgbClr val="4FAADA"/>
                </a:solidFill>
              </a:rPr>
              <a:t>§ 13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i)	reorganizačního </a:t>
            </a:r>
            <a:r>
              <a:rPr lang="cs-CZ" sz="2000" dirty="0">
                <a:solidFill>
                  <a:srgbClr val="4FAADA"/>
                </a:solidFill>
              </a:rPr>
              <a:t>plánu - § 340 odst.4 IZ, § 14 </a:t>
            </a:r>
            <a:r>
              <a:rPr lang="cs-CZ" sz="2000" dirty="0" smtClean="0">
                <a:solidFill>
                  <a:srgbClr val="4FAADA"/>
                </a:solidFill>
              </a:rPr>
              <a:t>vyhlášky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j)	zprávy </a:t>
            </a:r>
            <a:r>
              <a:rPr lang="cs-CZ" sz="2000" dirty="0">
                <a:solidFill>
                  <a:srgbClr val="4FAADA"/>
                </a:solidFill>
              </a:rPr>
              <a:t>o reorganizačním plánu - § 343 odst. 4 IZ, § 15 </a:t>
            </a:r>
            <a:r>
              <a:rPr lang="cs-CZ" sz="2000" dirty="0" smtClean="0">
                <a:solidFill>
                  <a:srgbClr val="4FAADA"/>
                </a:solidFill>
              </a:rPr>
              <a:t>vyhlášky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k)	zprávy </a:t>
            </a:r>
            <a:r>
              <a:rPr lang="cs-CZ" sz="2000" dirty="0">
                <a:solidFill>
                  <a:srgbClr val="4FAADA"/>
                </a:solidFill>
              </a:rPr>
              <a:t>o plnění reorganizačního plánu - § 364 odst. 2 IZ, § 16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l)	návrhu na povolení oddlužení - § 391 odst. 3 IZ, § 17 vyhlášky – PDF</a:t>
            </a:r>
          </a:p>
          <a:p>
            <a:pPr marL="342900" indent="-342900" defTabSz="360363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974501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ELEKTRONICKÉ FORMULÁŘE A DALŠÍ PODÁNÍ (NÁLEŽITOSTI)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05848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0363"/>
            <a:r>
              <a:rPr lang="cs-CZ" sz="2600" dirty="0" smtClean="0">
                <a:solidFill>
                  <a:srgbClr val="FF0000"/>
                </a:solidFill>
              </a:rPr>
              <a:t>POZOR: doposud není jistá výsledná podoba!</a:t>
            </a:r>
          </a:p>
          <a:p>
            <a:pPr defTabSz="360363"/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m)	zprávy </a:t>
            </a:r>
            <a:r>
              <a:rPr lang="cs-CZ" sz="2000" dirty="0">
                <a:solidFill>
                  <a:srgbClr val="4FAADA"/>
                </a:solidFill>
              </a:rPr>
              <a:t>pro oddlužení - § 398a IZ, § 18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n)	zprávy </a:t>
            </a:r>
            <a:r>
              <a:rPr lang="cs-CZ" sz="2000" dirty="0">
                <a:solidFill>
                  <a:srgbClr val="4FAADA"/>
                </a:solidFill>
              </a:rPr>
              <a:t>o přezkumu - § 410 IZ, § 19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o)	záznamu </a:t>
            </a:r>
            <a:r>
              <a:rPr lang="cs-CZ" sz="2000" dirty="0">
                <a:solidFill>
                  <a:srgbClr val="4FAADA"/>
                </a:solidFill>
              </a:rPr>
              <a:t>o jednání s dlužníkem - § 410 IZ, § 20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p)	zprávy </a:t>
            </a:r>
            <a:r>
              <a:rPr lang="cs-CZ" sz="2000" dirty="0">
                <a:solidFill>
                  <a:srgbClr val="4FAADA"/>
                </a:solidFill>
              </a:rPr>
              <a:t>o plnění oddlužení - § 21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r>
              <a:rPr lang="cs-CZ" sz="2000" dirty="0" smtClean="0">
                <a:solidFill>
                  <a:srgbClr val="4FAADA"/>
                </a:solidFill>
              </a:rPr>
              <a:t>q)	zprávy </a:t>
            </a:r>
            <a:r>
              <a:rPr lang="cs-CZ" sz="2000" dirty="0">
                <a:solidFill>
                  <a:srgbClr val="4FAADA"/>
                </a:solidFill>
              </a:rPr>
              <a:t>o splnění oddlužení - § 22 vyhlášky – </a:t>
            </a:r>
            <a:r>
              <a:rPr lang="cs-CZ" sz="2000" dirty="0" smtClean="0">
                <a:solidFill>
                  <a:srgbClr val="4FAADA"/>
                </a:solidFill>
              </a:rPr>
              <a:t>PDF</a:t>
            </a:r>
            <a:endParaRPr lang="cs-CZ" sz="2000" dirty="0">
              <a:solidFill>
                <a:srgbClr val="4FAADA"/>
              </a:solidFill>
            </a:endParaRPr>
          </a:p>
          <a:p>
            <a:pPr defTabSz="360363">
              <a:spcAft>
                <a:spcPts val="1200"/>
              </a:spcAft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90070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ÚPADEK DLUŽNÍKA – NOVÁ DEFINICE „MEZERY KRYTÍ“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1878676"/>
            <a:ext cx="1164336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4FAADA"/>
                </a:solidFill>
              </a:rPr>
              <a:t>Mezera </a:t>
            </a:r>
            <a:r>
              <a:rPr lang="cs-CZ" sz="2000" b="1" dirty="0">
                <a:solidFill>
                  <a:srgbClr val="4FAADA"/>
                </a:solidFill>
              </a:rPr>
              <a:t>krytí </a:t>
            </a:r>
            <a:r>
              <a:rPr lang="cs-CZ" sz="2000" dirty="0">
                <a:solidFill>
                  <a:srgbClr val="4FAADA"/>
                </a:solidFill>
              </a:rPr>
              <a:t>(§3 odst.3 IZ) – rozdíl mezi výší disponibilních prostředků a výší splatných peněžitých závazků </a:t>
            </a:r>
          </a:p>
          <a:p>
            <a:pPr lvl="1"/>
            <a:r>
              <a:rPr lang="cs-CZ" sz="2000" dirty="0">
                <a:solidFill>
                  <a:srgbClr val="4FAADA"/>
                </a:solidFill>
              </a:rPr>
              <a:t>a) </a:t>
            </a:r>
            <a:r>
              <a:rPr lang="cs-CZ" sz="2000" u="sng" dirty="0">
                <a:solidFill>
                  <a:srgbClr val="4FAADA"/>
                </a:solidFill>
              </a:rPr>
              <a:t>výkaz stavu likvidity </a:t>
            </a:r>
            <a:r>
              <a:rPr lang="cs-CZ" sz="2000" dirty="0">
                <a:solidFill>
                  <a:srgbClr val="4FAADA"/>
                </a:solidFill>
              </a:rPr>
              <a:t>(VSL) – stanovuje mezeru krytí </a:t>
            </a:r>
          </a:p>
          <a:p>
            <a:pPr lvl="1"/>
            <a:r>
              <a:rPr lang="cs-CZ" sz="2000" dirty="0">
                <a:solidFill>
                  <a:srgbClr val="4FAADA"/>
                </a:solidFill>
              </a:rPr>
              <a:t>b) </a:t>
            </a:r>
            <a:r>
              <a:rPr lang="cs-CZ" sz="2000" u="sng" dirty="0">
                <a:solidFill>
                  <a:srgbClr val="4FAADA"/>
                </a:solidFill>
              </a:rPr>
              <a:t>výhled vývoje likvidity</a:t>
            </a:r>
            <a:r>
              <a:rPr lang="cs-CZ" sz="2000" dirty="0">
                <a:solidFill>
                  <a:srgbClr val="4FAADA"/>
                </a:solidFill>
              </a:rPr>
              <a:t> (VVL) osvědčuje, že mezera krytí klesne pod 1/10 v období, za které se sestavuje</a:t>
            </a:r>
          </a:p>
          <a:p>
            <a:endParaRPr lang="cs-CZ" sz="1000" dirty="0" smtClean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Má </a:t>
            </a:r>
            <a:r>
              <a:rPr lang="cs-CZ" sz="2000" dirty="0">
                <a:solidFill>
                  <a:srgbClr val="4FAADA"/>
                </a:solidFill>
              </a:rPr>
              <a:t>se zato, že dlužník, který je podnikatelem vedoucím účetnictví, </a:t>
            </a:r>
            <a:r>
              <a:rPr lang="cs-CZ" sz="2000" b="1" dirty="0">
                <a:solidFill>
                  <a:srgbClr val="4FAADA"/>
                </a:solidFill>
              </a:rPr>
              <a:t>je schopen plnit své peněžité závazky</a:t>
            </a:r>
            <a:r>
              <a:rPr lang="cs-CZ" sz="2000" dirty="0">
                <a:solidFill>
                  <a:srgbClr val="4FAADA"/>
                </a:solidFill>
              </a:rPr>
              <a:t>, jestliže </a:t>
            </a:r>
            <a:r>
              <a:rPr lang="cs-CZ" sz="2000" b="1" dirty="0">
                <a:solidFill>
                  <a:srgbClr val="4FAADA"/>
                </a:solidFill>
              </a:rPr>
              <a:t>mezera krytí</a:t>
            </a:r>
            <a:r>
              <a:rPr lang="cs-CZ" sz="2000" dirty="0">
                <a:solidFill>
                  <a:srgbClr val="4FAADA"/>
                </a:solidFill>
              </a:rPr>
              <a:t> (z výkazu stavu likvidity) </a:t>
            </a:r>
            <a:r>
              <a:rPr lang="cs-CZ" sz="2000" b="1" dirty="0">
                <a:solidFill>
                  <a:srgbClr val="4FAADA"/>
                </a:solidFill>
              </a:rPr>
              <a:t>je menší než  1/10</a:t>
            </a:r>
            <a:r>
              <a:rPr lang="cs-CZ" sz="2000" dirty="0">
                <a:solidFill>
                  <a:srgbClr val="4FAADA"/>
                </a:solidFill>
              </a:rPr>
              <a:t> výše splatných peněžitých závazků nebo z výhledu vývoje likvidity klesne pod tuto hranici v období, na které je výhled sestavován</a:t>
            </a:r>
          </a:p>
          <a:p>
            <a:endParaRPr lang="cs-CZ" sz="1000" dirty="0" smtClean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Osoby </a:t>
            </a:r>
            <a:r>
              <a:rPr lang="cs-CZ" sz="2000" dirty="0">
                <a:solidFill>
                  <a:srgbClr val="4FAADA"/>
                </a:solidFill>
              </a:rPr>
              <a:t>oprávněné sestavit VSL a VVL jsou: </a:t>
            </a:r>
            <a:endParaRPr lang="cs-CZ" sz="2000" dirty="0" smtClean="0">
              <a:solidFill>
                <a:srgbClr val="4FAADA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Auditor</a:t>
            </a:r>
            <a:endParaRPr lang="cs-CZ" sz="2000" dirty="0">
              <a:solidFill>
                <a:srgbClr val="4FAADA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4FAADA"/>
                </a:solidFill>
              </a:rPr>
              <a:t>Znalec (v jakém oboru??)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4FAADA"/>
                </a:solidFill>
              </a:rPr>
              <a:t>Osoba, která se zabývá ekonomickým poradenstvím v oblasti insolvencí a restrukturalizací – dle požadavků prováděcího předpisu (??)</a:t>
            </a:r>
          </a:p>
          <a:p>
            <a:endParaRPr lang="cs-CZ" sz="1000" dirty="0" smtClean="0">
              <a:solidFill>
                <a:srgbClr val="4FAADA"/>
              </a:solidFill>
            </a:endParaRPr>
          </a:p>
          <a:p>
            <a:r>
              <a:rPr lang="cs-CZ" sz="2000" b="1" u="sng" dirty="0" smtClean="0">
                <a:solidFill>
                  <a:srgbClr val="4FAADA"/>
                </a:solidFill>
              </a:rPr>
              <a:t>§ </a:t>
            </a:r>
            <a:r>
              <a:rPr lang="cs-CZ" sz="2000" b="1" u="sng" dirty="0">
                <a:solidFill>
                  <a:srgbClr val="4FAADA"/>
                </a:solidFill>
              </a:rPr>
              <a:t>131 odst. 2 </a:t>
            </a:r>
            <a:r>
              <a:rPr lang="cs-CZ" sz="2000" b="1" u="sng" dirty="0" smtClean="0">
                <a:solidFill>
                  <a:srgbClr val="4FAADA"/>
                </a:solidFill>
              </a:rPr>
              <a:t>IZ:</a:t>
            </a:r>
            <a:r>
              <a:rPr lang="cs-CZ" sz="2000" b="1" dirty="0" smtClean="0">
                <a:solidFill>
                  <a:srgbClr val="4FAADA"/>
                </a:solidFill>
              </a:rPr>
              <a:t> </a:t>
            </a:r>
            <a:r>
              <a:rPr lang="cs-CZ" sz="2000" dirty="0" smtClean="0">
                <a:solidFill>
                  <a:srgbClr val="4FAADA"/>
                </a:solidFill>
              </a:rPr>
              <a:t>při </a:t>
            </a:r>
            <a:r>
              <a:rPr lang="cs-CZ" sz="2000" dirty="0">
                <a:solidFill>
                  <a:srgbClr val="4FAADA"/>
                </a:solidFill>
              </a:rPr>
              <a:t>projednání </a:t>
            </a:r>
            <a:r>
              <a:rPr lang="cs-CZ" sz="2000" b="1" dirty="0">
                <a:solidFill>
                  <a:srgbClr val="4FAADA"/>
                </a:solidFill>
              </a:rPr>
              <a:t>insolvenčního návrhu podaného věřitelem</a:t>
            </a:r>
            <a:r>
              <a:rPr lang="cs-CZ" sz="2000" dirty="0">
                <a:solidFill>
                  <a:srgbClr val="4FAADA"/>
                </a:solidFill>
              </a:rPr>
              <a:t> se </a:t>
            </a:r>
            <a:r>
              <a:rPr lang="cs-CZ" sz="2000" b="1" dirty="0">
                <a:solidFill>
                  <a:srgbClr val="4FAADA"/>
                </a:solidFill>
              </a:rPr>
              <a:t>k VSL a VVL</a:t>
            </a:r>
            <a:r>
              <a:rPr lang="cs-CZ" sz="2000" dirty="0">
                <a:solidFill>
                  <a:srgbClr val="4FAADA"/>
                </a:solidFill>
              </a:rPr>
              <a:t> pro účely § 3 odst. 3 IZ </a:t>
            </a:r>
            <a:r>
              <a:rPr lang="cs-CZ" sz="2000" b="1" dirty="0">
                <a:solidFill>
                  <a:srgbClr val="4FAADA"/>
                </a:solidFill>
              </a:rPr>
              <a:t>přihlíží</a:t>
            </a:r>
            <a:r>
              <a:rPr lang="cs-CZ" sz="2000" dirty="0">
                <a:solidFill>
                  <a:srgbClr val="4FAADA"/>
                </a:solidFill>
              </a:rPr>
              <a:t> </a:t>
            </a:r>
            <a:r>
              <a:rPr lang="cs-CZ" sz="2000" b="1" dirty="0">
                <a:solidFill>
                  <a:srgbClr val="4FAADA"/>
                </a:solidFill>
              </a:rPr>
              <a:t>pouze, předloží-li dlužník oba dokumenty</a:t>
            </a:r>
            <a:r>
              <a:rPr lang="cs-CZ" sz="2000" dirty="0">
                <a:solidFill>
                  <a:srgbClr val="4FAADA"/>
                </a:solidFill>
              </a:rPr>
              <a:t> soudu nejpozději </a:t>
            </a:r>
            <a:r>
              <a:rPr lang="cs-CZ" sz="2000" b="1" dirty="0">
                <a:solidFill>
                  <a:srgbClr val="4FAADA"/>
                </a:solidFill>
              </a:rPr>
              <a:t>do 14 dnů od</a:t>
            </a:r>
            <a:r>
              <a:rPr lang="cs-CZ" sz="2000" dirty="0">
                <a:solidFill>
                  <a:srgbClr val="4FAADA"/>
                </a:solidFill>
              </a:rPr>
              <a:t> zveřejnění vyhlášky o </a:t>
            </a:r>
            <a:r>
              <a:rPr lang="cs-CZ" sz="2000" b="1" dirty="0">
                <a:solidFill>
                  <a:srgbClr val="4FAADA"/>
                </a:solidFill>
              </a:rPr>
              <a:t>zahájení</a:t>
            </a:r>
            <a:r>
              <a:rPr lang="cs-CZ" sz="2000" dirty="0">
                <a:solidFill>
                  <a:srgbClr val="4FAADA"/>
                </a:solidFill>
              </a:rPr>
              <a:t> insolvenčního řízení v IR. Lhůtu lze prodloužit</a:t>
            </a:r>
            <a:r>
              <a:rPr lang="cs-CZ" sz="2000" dirty="0" smtClean="0">
                <a:solidFill>
                  <a:srgbClr val="4FAADA"/>
                </a:solidFill>
              </a:rPr>
              <a:t>.</a:t>
            </a: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7727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INSOLVENČNÍ NÁVRH - VĚŘITEL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138289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>
                <a:solidFill>
                  <a:srgbClr val="FF0000"/>
                </a:solidFill>
              </a:rPr>
              <a:t>97</a:t>
            </a:r>
          </a:p>
          <a:p>
            <a:endParaRPr lang="cs-CZ" sz="500" b="1" dirty="0" smtClean="0">
              <a:solidFill>
                <a:srgbClr val="4FAADA"/>
              </a:solidFill>
            </a:endParaRPr>
          </a:p>
          <a:p>
            <a:r>
              <a:rPr lang="cs-CZ" sz="2000" b="1" dirty="0" smtClean="0">
                <a:solidFill>
                  <a:srgbClr val="4FAADA"/>
                </a:solidFill>
              </a:rPr>
              <a:t>Insolvenční </a:t>
            </a:r>
            <a:r>
              <a:rPr lang="cs-CZ" sz="2000" b="1" dirty="0">
                <a:solidFill>
                  <a:srgbClr val="4FAADA"/>
                </a:solidFill>
              </a:rPr>
              <a:t>návrh musí být v listinné podobě opatřen úředně ověřeným podpisem osoby, která jej podala. </a:t>
            </a:r>
            <a:r>
              <a:rPr lang="cs-CZ" sz="2000" dirty="0">
                <a:solidFill>
                  <a:srgbClr val="4FAADA"/>
                </a:solidFill>
              </a:rPr>
              <a:t>V případě zástupce insolvenčního navrhovatele musí být takto </a:t>
            </a:r>
            <a:r>
              <a:rPr lang="cs-CZ" sz="2000" b="1" dirty="0">
                <a:solidFill>
                  <a:srgbClr val="4FAADA"/>
                </a:solidFill>
              </a:rPr>
              <a:t>ověřena i procesní plná moc</a:t>
            </a:r>
            <a:r>
              <a:rPr lang="cs-CZ" sz="2000" dirty="0">
                <a:solidFill>
                  <a:srgbClr val="4FAADA"/>
                </a:solidFill>
              </a:rPr>
              <a:t>. Obdobně to platí i pro zaměstnance insolvenčního navrhovatele – právnické osoby. Návrh lze podat i prostřednictvím datové schránky nebo elektronicky podepsaný způsobem zachovávajícím účinky vlastnoručního podpisu.</a:t>
            </a:r>
          </a:p>
          <a:p>
            <a:endParaRPr lang="cs-CZ" sz="500" dirty="0" smtClean="0">
              <a:solidFill>
                <a:srgbClr val="4FAADA"/>
              </a:solidFill>
            </a:endParaRPr>
          </a:p>
          <a:p>
            <a:r>
              <a:rPr lang="cs-CZ" sz="2000" u="sng" dirty="0" smtClean="0">
                <a:solidFill>
                  <a:srgbClr val="4FAADA"/>
                </a:solidFill>
              </a:rPr>
              <a:t>K</a:t>
            </a:r>
            <a:r>
              <a:rPr lang="cs-CZ" sz="2000" u="sng" dirty="0">
                <a:solidFill>
                  <a:srgbClr val="4FAADA"/>
                </a:solidFill>
              </a:rPr>
              <a:t> insolvenčnímu návrhu se nepřihlíží, pokud: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4FAADA"/>
                </a:solidFill>
              </a:rPr>
              <a:t>n</a:t>
            </a:r>
            <a:r>
              <a:rPr lang="cs-CZ" sz="2000" dirty="0" smtClean="0">
                <a:solidFill>
                  <a:srgbClr val="4FAADA"/>
                </a:solidFill>
              </a:rPr>
              <a:t>ení </a:t>
            </a:r>
            <a:r>
              <a:rPr lang="cs-CZ" sz="2000" dirty="0">
                <a:solidFill>
                  <a:srgbClr val="4FAADA"/>
                </a:solidFill>
              </a:rPr>
              <a:t>podán </a:t>
            </a:r>
            <a:r>
              <a:rPr lang="cs-CZ" sz="2000" b="1" dirty="0">
                <a:solidFill>
                  <a:srgbClr val="4FAADA"/>
                </a:solidFill>
              </a:rPr>
              <a:t>ve stanoveném formátu nebo stanoveným způsobem</a:t>
            </a:r>
            <a:r>
              <a:rPr lang="cs-CZ" sz="2000" dirty="0">
                <a:solidFill>
                  <a:srgbClr val="4FAADA"/>
                </a:solidFill>
              </a:rPr>
              <a:t> (§ 97 odst. 4 IZ), nebo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>
                <a:solidFill>
                  <a:srgbClr val="4FAADA"/>
                </a:solidFill>
              </a:rPr>
              <a:t>n</a:t>
            </a:r>
            <a:r>
              <a:rPr lang="cs-CZ" sz="2000" dirty="0" smtClean="0">
                <a:solidFill>
                  <a:srgbClr val="4FAADA"/>
                </a:solidFill>
              </a:rPr>
              <a:t>ení </a:t>
            </a:r>
            <a:r>
              <a:rPr lang="cs-CZ" sz="2000" dirty="0">
                <a:solidFill>
                  <a:srgbClr val="4FAADA"/>
                </a:solidFill>
              </a:rPr>
              <a:t>sepsán a podán osobou podle § 390a odst. 1  nebo 2, šlo-li o insolvenční návrh dlužníka podle </a:t>
            </a:r>
            <a:r>
              <a:rPr lang="cs-CZ" sz="2000" dirty="0" smtClean="0">
                <a:solidFill>
                  <a:srgbClr val="4FAADA"/>
                </a:solidFill>
              </a:rPr>
              <a:t>   § </a:t>
            </a:r>
            <a:r>
              <a:rPr lang="cs-CZ" sz="2000" dirty="0">
                <a:solidFill>
                  <a:srgbClr val="4FAADA"/>
                </a:solidFill>
              </a:rPr>
              <a:t>390 odst. 1 IZ.</a:t>
            </a:r>
          </a:p>
          <a:p>
            <a:endParaRPr lang="cs-CZ" sz="2000" b="1" dirty="0" smtClean="0">
              <a:solidFill>
                <a:srgbClr val="FF0000"/>
              </a:solidFill>
            </a:endParaRPr>
          </a:p>
          <a:p>
            <a:r>
              <a:rPr lang="cs-CZ" sz="2000" b="1" dirty="0" smtClean="0">
                <a:solidFill>
                  <a:srgbClr val="FF0000"/>
                </a:solidFill>
              </a:rPr>
              <a:t>§ 7b</a:t>
            </a:r>
            <a:endParaRPr lang="cs-CZ" sz="2000" b="1" dirty="0">
              <a:solidFill>
                <a:srgbClr val="FF0000"/>
              </a:solidFill>
            </a:endParaRPr>
          </a:p>
          <a:p>
            <a:endParaRPr lang="cs-CZ" sz="500" dirty="0" smtClean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Pro </a:t>
            </a:r>
            <a:r>
              <a:rPr lang="cs-CZ" sz="2000" dirty="0">
                <a:solidFill>
                  <a:srgbClr val="4FAADA"/>
                </a:solidFill>
              </a:rPr>
              <a:t>insolvenční řízení proti dlužníku, který je zapsán v obchodním rejstříku, je </a:t>
            </a:r>
            <a:r>
              <a:rPr lang="cs-CZ" sz="2000" b="1" dirty="0">
                <a:solidFill>
                  <a:srgbClr val="4FAADA"/>
                </a:solidFill>
              </a:rPr>
              <a:t>příslušný soud</a:t>
            </a:r>
            <a:r>
              <a:rPr lang="cs-CZ" sz="2000" dirty="0">
                <a:solidFill>
                  <a:srgbClr val="4FAADA"/>
                </a:solidFill>
              </a:rPr>
              <a:t>, v jehož obvodu byl </a:t>
            </a:r>
            <a:r>
              <a:rPr lang="cs-CZ" sz="2000" b="1" dirty="0">
                <a:solidFill>
                  <a:srgbClr val="4FAADA"/>
                </a:solidFill>
              </a:rPr>
              <a:t>obecný</a:t>
            </a:r>
            <a:r>
              <a:rPr lang="cs-CZ" sz="2000" dirty="0">
                <a:solidFill>
                  <a:srgbClr val="4FAADA"/>
                </a:solidFill>
              </a:rPr>
              <a:t> </a:t>
            </a:r>
            <a:r>
              <a:rPr lang="cs-CZ" sz="2000" b="1" dirty="0">
                <a:solidFill>
                  <a:srgbClr val="4FAADA"/>
                </a:solidFill>
              </a:rPr>
              <a:t>soud</a:t>
            </a:r>
            <a:r>
              <a:rPr lang="cs-CZ" sz="2000" dirty="0">
                <a:solidFill>
                  <a:srgbClr val="4FAADA"/>
                </a:solidFill>
              </a:rPr>
              <a:t> </a:t>
            </a:r>
            <a:r>
              <a:rPr lang="cs-CZ" sz="2000" b="1" dirty="0">
                <a:solidFill>
                  <a:srgbClr val="4FAADA"/>
                </a:solidFill>
              </a:rPr>
              <a:t>dlužníka</a:t>
            </a:r>
            <a:r>
              <a:rPr lang="cs-CZ" sz="2000" dirty="0">
                <a:solidFill>
                  <a:srgbClr val="4FAADA"/>
                </a:solidFill>
              </a:rPr>
              <a:t> ke dni, který </a:t>
            </a:r>
            <a:r>
              <a:rPr lang="cs-CZ" sz="2000" b="1" dirty="0">
                <a:solidFill>
                  <a:srgbClr val="4FAADA"/>
                </a:solidFill>
              </a:rPr>
              <a:t>předchází o 6 měsíců okamžik zahájení</a:t>
            </a:r>
            <a:r>
              <a:rPr lang="cs-CZ" sz="2000" dirty="0">
                <a:solidFill>
                  <a:srgbClr val="4FAADA"/>
                </a:solidFill>
              </a:rPr>
              <a:t> insolvenčního řízení</a:t>
            </a:r>
          </a:p>
          <a:p>
            <a:pPr defTabSz="360363">
              <a:spcAft>
                <a:spcPts val="1200"/>
              </a:spcAft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32134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INSOLVENČNÍ NÁVRH - VĚŘITEL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1" y="2028307"/>
            <a:ext cx="1138289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>
                <a:solidFill>
                  <a:srgbClr val="FF0000"/>
                </a:solidFill>
              </a:rPr>
              <a:t>105 odst. 1 </a:t>
            </a:r>
            <a:r>
              <a:rPr lang="cs-CZ" sz="2000" b="1" dirty="0" smtClean="0">
                <a:solidFill>
                  <a:srgbClr val="FF0000"/>
                </a:solidFill>
              </a:rPr>
              <a:t>IZ</a:t>
            </a:r>
            <a:endParaRPr lang="cs-CZ" sz="2000" b="1" dirty="0">
              <a:solidFill>
                <a:srgbClr val="FF0000"/>
              </a:solidFill>
            </a:endParaRPr>
          </a:p>
          <a:p>
            <a:endParaRPr lang="cs-CZ" sz="1000" dirty="0" smtClean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Podá-li </a:t>
            </a:r>
            <a:r>
              <a:rPr lang="cs-CZ" sz="2000" dirty="0">
                <a:solidFill>
                  <a:srgbClr val="4FAADA"/>
                </a:solidFill>
              </a:rPr>
              <a:t>insolvenční návrh věřitel, je povinen </a:t>
            </a:r>
            <a:r>
              <a:rPr lang="cs-CZ" sz="2000" b="1" dirty="0">
                <a:solidFill>
                  <a:srgbClr val="4FAADA"/>
                </a:solidFill>
              </a:rPr>
              <a:t>doložit</a:t>
            </a:r>
            <a:r>
              <a:rPr lang="cs-CZ" sz="2000" dirty="0">
                <a:solidFill>
                  <a:srgbClr val="4FAADA"/>
                </a:solidFill>
              </a:rPr>
              <a:t>, že má proti dlužníkovi </a:t>
            </a:r>
            <a:r>
              <a:rPr lang="cs-CZ" sz="2000" b="1" dirty="0">
                <a:solidFill>
                  <a:srgbClr val="4FAADA"/>
                </a:solidFill>
              </a:rPr>
              <a:t>splatnou pohledávku,</a:t>
            </a:r>
            <a:r>
              <a:rPr lang="cs-CZ" sz="2000" dirty="0">
                <a:solidFill>
                  <a:srgbClr val="4FAADA"/>
                </a:solidFill>
              </a:rPr>
              <a:t> a k návrhu </a:t>
            </a:r>
            <a:r>
              <a:rPr lang="cs-CZ" sz="2000" b="1" dirty="0">
                <a:solidFill>
                  <a:srgbClr val="4FAADA"/>
                </a:solidFill>
              </a:rPr>
              <a:t>připojit její přihlášku</a:t>
            </a:r>
            <a:r>
              <a:rPr lang="cs-CZ" sz="2000" dirty="0">
                <a:solidFill>
                  <a:srgbClr val="4FAADA"/>
                </a:solidFill>
              </a:rPr>
              <a:t>; je-li dlužníkem právnická osoba, je insolvenční navrhovatel, který vede účetnictví nebo daňovou evidenci podle zvláštního zákona, povinen </a:t>
            </a:r>
            <a:r>
              <a:rPr lang="cs-CZ" sz="2000" b="1" dirty="0">
                <a:solidFill>
                  <a:srgbClr val="4FAADA"/>
                </a:solidFill>
              </a:rPr>
              <a:t>doložit</a:t>
            </a:r>
            <a:r>
              <a:rPr lang="cs-CZ" sz="2000" dirty="0">
                <a:solidFill>
                  <a:srgbClr val="4FAADA"/>
                </a:solidFill>
              </a:rPr>
              <a:t> pohledávku </a:t>
            </a:r>
            <a:r>
              <a:rPr lang="cs-CZ" sz="2000" b="1" dirty="0">
                <a:solidFill>
                  <a:srgbClr val="4FAADA"/>
                </a:solidFill>
              </a:rPr>
              <a:t>uznáním dlužníka s ověřeným podpisem</a:t>
            </a:r>
            <a:r>
              <a:rPr lang="cs-CZ" sz="2000" dirty="0">
                <a:solidFill>
                  <a:srgbClr val="4FAADA"/>
                </a:solidFill>
              </a:rPr>
              <a:t> nebo </a:t>
            </a:r>
            <a:r>
              <a:rPr lang="cs-CZ" sz="2000" b="1" dirty="0">
                <a:solidFill>
                  <a:srgbClr val="4FAADA"/>
                </a:solidFill>
              </a:rPr>
              <a:t>vykonatelným rozhodnutím</a:t>
            </a:r>
            <a:r>
              <a:rPr lang="cs-CZ" sz="2000" dirty="0">
                <a:solidFill>
                  <a:srgbClr val="4FAADA"/>
                </a:solidFill>
              </a:rPr>
              <a:t> nebo </a:t>
            </a:r>
            <a:r>
              <a:rPr lang="cs-CZ" sz="2000" b="1" dirty="0">
                <a:solidFill>
                  <a:srgbClr val="4FAADA"/>
                </a:solidFill>
              </a:rPr>
              <a:t>notářským zápisem se svolením k vykonatelnosti</a:t>
            </a:r>
            <a:r>
              <a:rPr lang="cs-CZ" sz="2000" dirty="0">
                <a:solidFill>
                  <a:srgbClr val="4FAADA"/>
                </a:solidFill>
              </a:rPr>
              <a:t> nebo </a:t>
            </a:r>
            <a:r>
              <a:rPr lang="cs-CZ" sz="2000" b="1" dirty="0">
                <a:solidFill>
                  <a:srgbClr val="4FAADA"/>
                </a:solidFill>
              </a:rPr>
              <a:t>potvrzením auditora</a:t>
            </a:r>
            <a:r>
              <a:rPr lang="cs-CZ" sz="2000" dirty="0">
                <a:solidFill>
                  <a:srgbClr val="4FAADA"/>
                </a:solidFill>
              </a:rPr>
              <a:t> podle zvláštního zákona, </a:t>
            </a:r>
            <a:r>
              <a:rPr lang="cs-CZ" sz="2000" b="1" dirty="0">
                <a:solidFill>
                  <a:srgbClr val="4FAADA"/>
                </a:solidFill>
              </a:rPr>
              <a:t>soudního znalce</a:t>
            </a:r>
            <a:r>
              <a:rPr lang="cs-CZ" sz="2000" dirty="0">
                <a:solidFill>
                  <a:srgbClr val="4FAADA"/>
                </a:solidFill>
              </a:rPr>
              <a:t> nebo </a:t>
            </a:r>
            <a:r>
              <a:rPr lang="cs-CZ" sz="2000" b="1" dirty="0">
                <a:solidFill>
                  <a:srgbClr val="4FAADA"/>
                </a:solidFill>
              </a:rPr>
              <a:t>daňového poradce, že navrhovatel </a:t>
            </a:r>
            <a:r>
              <a:rPr lang="cs-CZ" sz="2000" b="1" dirty="0" smtClean="0">
                <a:solidFill>
                  <a:srgbClr val="4FAADA"/>
                </a:solidFill>
              </a:rPr>
              <a:t>          o </a:t>
            </a:r>
            <a:r>
              <a:rPr lang="cs-CZ" sz="2000" b="1" dirty="0">
                <a:solidFill>
                  <a:srgbClr val="4FAADA"/>
                </a:solidFill>
              </a:rPr>
              <a:t>pohledávce účtuje</a:t>
            </a:r>
            <a:r>
              <a:rPr lang="cs-CZ" sz="2000" dirty="0">
                <a:solidFill>
                  <a:srgbClr val="4FAADA"/>
                </a:solidFill>
              </a:rPr>
              <a:t>. </a:t>
            </a:r>
            <a:endParaRPr lang="cs-CZ" sz="2000" dirty="0" smtClean="0">
              <a:solidFill>
                <a:srgbClr val="4FAADA"/>
              </a:solidFill>
            </a:endParaRPr>
          </a:p>
          <a:p>
            <a:endParaRPr lang="cs-CZ" sz="1000" dirty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Jde-li </a:t>
            </a:r>
            <a:r>
              <a:rPr lang="cs-CZ" sz="2000" dirty="0">
                <a:solidFill>
                  <a:srgbClr val="4FAADA"/>
                </a:solidFill>
              </a:rPr>
              <a:t>v případě pohledávky podle věty první o pohledávku, která se do insolvenčního řízení jinak nepřihlašuje, považuje se po rozhodnutí o úpadku za uplatněnou podle § 203. </a:t>
            </a:r>
            <a:endParaRPr lang="cs-CZ" sz="2000" dirty="0" smtClean="0">
              <a:solidFill>
                <a:srgbClr val="4FAADA"/>
              </a:solidFill>
            </a:endParaRPr>
          </a:p>
          <a:p>
            <a:endParaRPr lang="cs-CZ" sz="2000" dirty="0">
              <a:solidFill>
                <a:srgbClr val="4FAADA"/>
              </a:solidFill>
            </a:endParaRPr>
          </a:p>
          <a:p>
            <a:r>
              <a:rPr lang="cs-CZ" sz="2000" u="sng" dirty="0">
                <a:solidFill>
                  <a:srgbClr val="4FAADA"/>
                </a:solidFill>
              </a:rPr>
              <a:t>! Existenci pohledávky je věřitel povinen doložit i přes existenci potvrzení, že o ní dlužník účtuje !</a:t>
            </a:r>
          </a:p>
          <a:p>
            <a:endParaRPr lang="cs-CZ" sz="2000" dirty="0" smtClean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808259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INSOLVENČNÍ NÁVRH - VĚŘITEL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>
                <a:solidFill>
                  <a:srgbClr val="FF0000"/>
                </a:solidFill>
              </a:rPr>
              <a:t>108 odst. 1 </a:t>
            </a:r>
            <a:r>
              <a:rPr lang="cs-CZ" sz="2000" b="1" dirty="0" smtClean="0">
                <a:solidFill>
                  <a:srgbClr val="FF0000"/>
                </a:solidFill>
              </a:rPr>
              <a:t>IZ </a:t>
            </a:r>
          </a:p>
          <a:p>
            <a:endParaRPr lang="cs-CZ" sz="1000" b="1" dirty="0">
              <a:solidFill>
                <a:srgbClr val="FF0000"/>
              </a:solidFill>
            </a:endParaRPr>
          </a:p>
          <a:p>
            <a:r>
              <a:rPr lang="cs-CZ" sz="2000" dirty="0">
                <a:solidFill>
                  <a:srgbClr val="4FAADA"/>
                </a:solidFill>
              </a:rPr>
              <a:t>Je-li podán insolvenční návrh věřitele proti právnické osobě, která je podnikatelem, je </a:t>
            </a:r>
            <a:r>
              <a:rPr lang="cs-CZ" sz="2000" b="1" dirty="0">
                <a:solidFill>
                  <a:srgbClr val="4FAADA"/>
                </a:solidFill>
              </a:rPr>
              <a:t>navrhovatel povinen složit zálohu</a:t>
            </a:r>
            <a:r>
              <a:rPr lang="cs-CZ" sz="2000" dirty="0">
                <a:solidFill>
                  <a:srgbClr val="4FAADA"/>
                </a:solidFill>
              </a:rPr>
              <a:t> na náklady insolvenčního řízení ve výši </a:t>
            </a:r>
            <a:r>
              <a:rPr lang="cs-CZ" sz="2000" b="1" dirty="0">
                <a:solidFill>
                  <a:srgbClr val="4FAADA"/>
                </a:solidFill>
              </a:rPr>
              <a:t>50 000 Kč</a:t>
            </a:r>
            <a:r>
              <a:rPr lang="cs-CZ" sz="2000" dirty="0">
                <a:solidFill>
                  <a:srgbClr val="4FAADA"/>
                </a:solidFill>
              </a:rPr>
              <a:t>, a je-li podán insolvenční návrh věřitele proti právnické osobě, která </a:t>
            </a:r>
            <a:r>
              <a:rPr lang="cs-CZ" sz="2000" b="1" dirty="0">
                <a:solidFill>
                  <a:srgbClr val="4FAADA"/>
                </a:solidFill>
              </a:rPr>
              <a:t>není podnikatelem</a:t>
            </a:r>
            <a:r>
              <a:rPr lang="cs-CZ" sz="2000" dirty="0">
                <a:solidFill>
                  <a:srgbClr val="4FAADA"/>
                </a:solidFill>
              </a:rPr>
              <a:t>, nebo proti fyzické osobě, zálohu na náklady insolvenčního řízení ve výši </a:t>
            </a:r>
            <a:r>
              <a:rPr lang="cs-CZ" sz="2000" b="1" dirty="0">
                <a:solidFill>
                  <a:srgbClr val="4FAADA"/>
                </a:solidFill>
              </a:rPr>
              <a:t>10 000 Kč</a:t>
            </a:r>
            <a:r>
              <a:rPr lang="cs-CZ" sz="2000" dirty="0">
                <a:solidFill>
                  <a:srgbClr val="4FAADA"/>
                </a:solidFill>
              </a:rPr>
              <a:t>; záloha je splatná spolu s podáním insolvenčního návrhu. </a:t>
            </a:r>
            <a:endParaRPr lang="cs-CZ" sz="2000" dirty="0" smtClean="0">
              <a:solidFill>
                <a:srgbClr val="4FAADA"/>
              </a:solidFill>
            </a:endParaRPr>
          </a:p>
          <a:p>
            <a:endParaRPr lang="cs-CZ" sz="2000" dirty="0">
              <a:solidFill>
                <a:srgbClr val="4FAADA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To </a:t>
            </a:r>
            <a:r>
              <a:rPr lang="cs-CZ" sz="2000" dirty="0">
                <a:solidFill>
                  <a:srgbClr val="4FAADA"/>
                </a:solidFill>
              </a:rPr>
              <a:t>neplatí, je-li insolvenčním navrhovatelem zaměstnanec nebo bývalý zaměstnanec dlužníka, jehož pohledávka spočívá pouze v pracovněprávních nárocích, je-li insolvenčním navrhovatelem spotřebitel, jehož pohledávka spočívá v nároku vyplývajícím ze spotřebitelské smlouvy, a v případech podle § 107 odst. </a:t>
            </a:r>
            <a:r>
              <a:rPr lang="cs-CZ" sz="2000" dirty="0" smtClean="0">
                <a:solidFill>
                  <a:srgbClr val="4FAADA"/>
                </a:solidFill>
              </a:rPr>
              <a:t>1 (přistoupení k řízení)</a:t>
            </a:r>
            <a:endParaRPr lang="cs-CZ" sz="2000" dirty="0">
              <a:solidFill>
                <a:srgbClr val="4FAADA"/>
              </a:solidFill>
            </a:endParaRPr>
          </a:p>
          <a:p>
            <a:endParaRPr lang="cs-CZ" sz="2000" dirty="0" smtClean="0">
              <a:solidFill>
                <a:srgbClr val="4FAADA"/>
              </a:solidFill>
            </a:endParaRPr>
          </a:p>
          <a:p>
            <a:r>
              <a:rPr lang="cs-CZ" sz="2000" b="1" dirty="0">
                <a:solidFill>
                  <a:srgbClr val="FF0000"/>
                </a:solidFill>
              </a:rPr>
              <a:t>§ </a:t>
            </a:r>
            <a:r>
              <a:rPr lang="cs-CZ" sz="2000" b="1" dirty="0" smtClean="0">
                <a:solidFill>
                  <a:srgbClr val="FF0000"/>
                </a:solidFill>
              </a:rPr>
              <a:t>128a </a:t>
            </a:r>
            <a:r>
              <a:rPr lang="cs-CZ" sz="2000" b="1" dirty="0">
                <a:solidFill>
                  <a:srgbClr val="FF0000"/>
                </a:solidFill>
              </a:rPr>
              <a:t>odst. </a:t>
            </a:r>
            <a:r>
              <a:rPr lang="cs-CZ" sz="2000" b="1" dirty="0" smtClean="0">
                <a:solidFill>
                  <a:srgbClr val="FF0000"/>
                </a:solidFill>
              </a:rPr>
              <a:t>2 písm. d) IZ </a:t>
            </a:r>
            <a:endParaRPr lang="cs-CZ" sz="2000" b="1" dirty="0">
              <a:solidFill>
                <a:srgbClr val="FF0000"/>
              </a:solidFill>
            </a:endParaRPr>
          </a:p>
          <a:p>
            <a:r>
              <a:rPr lang="cs-CZ" sz="2000" dirty="0" smtClean="0">
                <a:solidFill>
                  <a:srgbClr val="4FAADA"/>
                </a:solidFill>
              </a:rPr>
              <a:t>– </a:t>
            </a:r>
            <a:r>
              <a:rPr lang="cs-CZ" sz="2000" b="1" dirty="0">
                <a:solidFill>
                  <a:srgbClr val="4FAADA"/>
                </a:solidFill>
              </a:rPr>
              <a:t>nezaplacení</a:t>
            </a:r>
            <a:r>
              <a:rPr lang="cs-CZ" sz="2000" dirty="0">
                <a:solidFill>
                  <a:srgbClr val="4FAADA"/>
                </a:solidFill>
              </a:rPr>
              <a:t> této zálohy je důvodem k </a:t>
            </a:r>
            <a:r>
              <a:rPr lang="cs-CZ" sz="2000" b="1" dirty="0">
                <a:solidFill>
                  <a:srgbClr val="4FAADA"/>
                </a:solidFill>
              </a:rPr>
              <a:t>odmítnutí návrhu </a:t>
            </a:r>
            <a:r>
              <a:rPr lang="cs-CZ" sz="2000" dirty="0">
                <a:solidFill>
                  <a:srgbClr val="4FAADA"/>
                </a:solidFill>
              </a:rPr>
              <a:t>pro zjevnou </a:t>
            </a:r>
            <a:r>
              <a:rPr lang="cs-CZ" sz="2000" dirty="0" smtClean="0">
                <a:solidFill>
                  <a:srgbClr val="4FAADA"/>
                </a:solidFill>
              </a:rPr>
              <a:t>bezdůvodnost – </a:t>
            </a:r>
            <a:r>
              <a:rPr lang="cs-CZ" sz="2000" b="1" dirty="0" smtClean="0">
                <a:solidFill>
                  <a:srgbClr val="4FAADA"/>
                </a:solidFill>
              </a:rPr>
              <a:t>bez výzvy!!</a:t>
            </a:r>
            <a:endParaRPr lang="cs-CZ" sz="2000" b="1" dirty="0">
              <a:solidFill>
                <a:srgbClr val="4FAADA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Horní hranice </a:t>
            </a:r>
            <a:r>
              <a:rPr lang="cs-CZ" sz="2000" b="1" dirty="0" smtClean="0">
                <a:solidFill>
                  <a:srgbClr val="4FAADA"/>
                </a:solidFill>
              </a:rPr>
              <a:t>pokuty</a:t>
            </a:r>
            <a:r>
              <a:rPr lang="cs-CZ" sz="2000" dirty="0" smtClean="0">
                <a:solidFill>
                  <a:srgbClr val="4FAADA"/>
                </a:solidFill>
              </a:rPr>
              <a:t>, kterou je možno uložit spolu s odmítnutím návrhu se zvyšuje z 50 000 na 500 000 Kč</a:t>
            </a:r>
            <a:endParaRPr lang="cs-CZ" sz="2000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839693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INSOLVENČNÍ NÁVRH - VĚŘITEL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 smtClean="0">
                <a:solidFill>
                  <a:srgbClr val="FF0000"/>
                </a:solidFill>
              </a:rPr>
              <a:t>108 odst. 2 a 3</a:t>
            </a:r>
            <a:endParaRPr lang="cs-CZ" sz="2000" b="1" dirty="0" smtClean="0">
              <a:solidFill>
                <a:srgbClr val="FF0000"/>
              </a:solidFill>
            </a:endParaRPr>
          </a:p>
          <a:p>
            <a:endParaRPr lang="cs-CZ" sz="10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chemeClr val="accent1">
                    <a:lumMod val="75000"/>
                  </a:schemeClr>
                </a:solidFill>
              </a:rPr>
              <a:t>Další záloha až 50 000 Kč</a:t>
            </a:r>
            <a:endParaRPr lang="cs-CZ" sz="20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Záloha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dle § 108 odst. 1  nevylučuje uložení zálohy dle § 108 odst. 2 a 3</a:t>
            </a:r>
          </a:p>
          <a:p>
            <a:endParaRPr lang="cs-CZ" sz="2000" b="1" dirty="0" smtClean="0">
              <a:solidFill>
                <a:srgbClr val="FF0000"/>
              </a:solidFill>
            </a:endParaRPr>
          </a:p>
          <a:p>
            <a:pPr marL="1524000" lvl="2" indent="-609600" defTabSz="314325"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645709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ÚČINKY ZAHÁJENÍ INSOLVENČNÍHO ŘÍZENÍ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>
                <a:solidFill>
                  <a:srgbClr val="FF0000"/>
                </a:solidFill>
              </a:rPr>
              <a:t>100a</a:t>
            </a:r>
            <a:r>
              <a:rPr lang="cs-CZ" sz="2000" dirty="0"/>
              <a:t> </a:t>
            </a:r>
            <a:endParaRPr lang="cs-CZ" sz="2000" dirty="0" smtClean="0"/>
          </a:p>
          <a:p>
            <a:endParaRPr lang="cs-CZ" sz="1000" dirty="0"/>
          </a:p>
          <a:p>
            <a:r>
              <a:rPr lang="cs-CZ" sz="2000" b="1" dirty="0" smtClean="0">
                <a:solidFill>
                  <a:srgbClr val="4FAADA"/>
                </a:solidFill>
              </a:rPr>
              <a:t>předběžné posouzení IN podaného věřitelem</a:t>
            </a:r>
          </a:p>
          <a:p>
            <a:endParaRPr lang="cs-CZ" sz="2000" b="1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Ve </a:t>
            </a:r>
            <a:r>
              <a:rPr lang="cs-CZ" sz="2000" dirty="0">
                <a:solidFill>
                  <a:srgbClr val="0070C0"/>
                </a:solidFill>
              </a:rPr>
              <a:t>lhůtě do konce následujícího dne po podání návrhu se insolvenční soud rozhodne, </a:t>
            </a:r>
            <a:r>
              <a:rPr lang="cs-CZ" sz="2000" dirty="0" smtClean="0">
                <a:solidFill>
                  <a:srgbClr val="0070C0"/>
                </a:solidFill>
              </a:rPr>
              <a:t>zda:</a:t>
            </a:r>
          </a:p>
          <a:p>
            <a:endParaRPr lang="cs-CZ" sz="2000" dirty="0" smtClean="0">
              <a:solidFill>
                <a:srgbClr val="0070C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0070C0"/>
                </a:solidFill>
              </a:rPr>
              <a:t>nezveřejní</a:t>
            </a:r>
            <a:r>
              <a:rPr lang="cs-CZ" sz="2000" dirty="0" smtClean="0">
                <a:solidFill>
                  <a:srgbClr val="0070C0"/>
                </a:solidFill>
              </a:rPr>
              <a:t> </a:t>
            </a:r>
            <a:r>
              <a:rPr lang="cs-CZ" sz="2000" dirty="0">
                <a:solidFill>
                  <a:srgbClr val="0070C0"/>
                </a:solidFill>
              </a:rPr>
              <a:t>- důvodné pochybnosti o důvodnosti podaného věřitelského IN (rozhodnutí se stručným odůvodněním se poznamená do spisu, není proti němu </a:t>
            </a:r>
            <a:r>
              <a:rPr lang="cs-CZ" sz="2000" dirty="0" smtClean="0">
                <a:solidFill>
                  <a:srgbClr val="0070C0"/>
                </a:solidFill>
              </a:rPr>
              <a:t>odvolání)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0070C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0070C0"/>
                </a:solidFill>
              </a:rPr>
              <a:t>zveřejní</a:t>
            </a:r>
            <a:r>
              <a:rPr lang="cs-CZ" sz="2000" dirty="0" smtClean="0">
                <a:solidFill>
                  <a:srgbClr val="0070C0"/>
                </a:solidFill>
              </a:rPr>
              <a:t> </a:t>
            </a:r>
            <a:r>
              <a:rPr lang="cs-CZ" sz="2000" dirty="0">
                <a:solidFill>
                  <a:srgbClr val="0070C0"/>
                </a:solidFill>
              </a:rPr>
              <a:t>– o čemž vyhotoví také záznam do spisu a do 2 hodin po jeho vyhotovení oznámí </a:t>
            </a:r>
            <a:r>
              <a:rPr lang="cs-CZ" sz="2000" b="1" dirty="0">
                <a:solidFill>
                  <a:srgbClr val="0070C0"/>
                </a:solidFill>
              </a:rPr>
              <a:t>vyhláškou zahájení insolvenčního řízení =  </a:t>
            </a:r>
            <a:r>
              <a:rPr lang="cs-CZ" sz="2000" dirty="0">
                <a:solidFill>
                  <a:srgbClr val="0070C0"/>
                </a:solidFill>
              </a:rPr>
              <a:t>nastanou účinky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572719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USTANOVENÍ A PŘEVOLBA INSOLVENČNÍHO SPRÁVCE</a:t>
            </a:r>
            <a:endParaRPr lang="cs-CZ" sz="3300" dirty="0" smtClean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§ 25 odst. 2 písm. b)</a:t>
            </a:r>
          </a:p>
          <a:p>
            <a:endParaRPr lang="cs-CZ" sz="2000" dirty="0" smtClean="0">
              <a:solidFill>
                <a:srgbClr val="0070C0"/>
              </a:solidFill>
            </a:endParaRPr>
          </a:p>
          <a:p>
            <a:r>
              <a:rPr lang="cs-CZ" sz="2000" dirty="0" smtClean="0">
                <a:solidFill>
                  <a:srgbClr val="0070C0"/>
                </a:solidFill>
              </a:rPr>
              <a:t>Insolvenční </a:t>
            </a:r>
            <a:r>
              <a:rPr lang="cs-CZ" sz="2000" dirty="0">
                <a:solidFill>
                  <a:srgbClr val="0070C0"/>
                </a:solidFill>
              </a:rPr>
              <a:t>správce bude pro </a:t>
            </a:r>
            <a:r>
              <a:rPr lang="cs-CZ" sz="2000" b="1" dirty="0">
                <a:solidFill>
                  <a:srgbClr val="0070C0"/>
                </a:solidFill>
              </a:rPr>
              <a:t>oddlužení</a:t>
            </a:r>
            <a:r>
              <a:rPr lang="cs-CZ" sz="2000" dirty="0">
                <a:solidFill>
                  <a:srgbClr val="0070C0"/>
                </a:solidFill>
              </a:rPr>
              <a:t> vybírán z </a:t>
            </a:r>
            <a:r>
              <a:rPr lang="cs-CZ" sz="2000" b="1" dirty="0">
                <a:solidFill>
                  <a:srgbClr val="0070C0"/>
                </a:solidFill>
              </a:rPr>
              <a:t>krajského </a:t>
            </a:r>
            <a:r>
              <a:rPr lang="cs-CZ" sz="2000" b="1" dirty="0" smtClean="0">
                <a:solidFill>
                  <a:srgbClr val="0070C0"/>
                </a:solidFill>
              </a:rPr>
              <a:t>kolečka</a:t>
            </a:r>
          </a:p>
          <a:p>
            <a:endParaRPr lang="cs-CZ" sz="2000" b="1" dirty="0">
              <a:solidFill>
                <a:srgbClr val="0070C0"/>
              </a:solidFill>
            </a:endParaRPr>
          </a:p>
          <a:p>
            <a:r>
              <a:rPr lang="cs-CZ" sz="2000" b="1" dirty="0" smtClean="0">
                <a:solidFill>
                  <a:srgbClr val="FF0000"/>
                </a:solidFill>
              </a:rPr>
              <a:t>§ 29</a:t>
            </a:r>
            <a:endParaRPr lang="cs-CZ" sz="2000" b="1" dirty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O </a:t>
            </a:r>
            <a:r>
              <a:rPr lang="cs-CZ" sz="2000" b="1" dirty="0">
                <a:solidFill>
                  <a:srgbClr val="0070C0"/>
                </a:solidFill>
              </a:rPr>
              <a:t>odvolání insolvenčního správce</a:t>
            </a:r>
            <a:r>
              <a:rPr lang="cs-CZ" sz="2000" dirty="0">
                <a:solidFill>
                  <a:srgbClr val="0070C0"/>
                </a:solidFill>
              </a:rPr>
              <a:t>, kterým byla v rámci </a:t>
            </a:r>
            <a:r>
              <a:rPr lang="cs-CZ" sz="2000" b="1" dirty="0">
                <a:solidFill>
                  <a:srgbClr val="0070C0"/>
                </a:solidFill>
              </a:rPr>
              <a:t>reorganizace</a:t>
            </a:r>
            <a:r>
              <a:rPr lang="cs-CZ" sz="2000" dirty="0">
                <a:solidFill>
                  <a:srgbClr val="0070C0"/>
                </a:solidFill>
              </a:rPr>
              <a:t> povolené podle § 148 odst. 2 insolvenčním soudem ustanovena osoba určená v předloženém reorganizačním plánu </a:t>
            </a:r>
            <a:r>
              <a:rPr lang="cs-CZ" sz="2000" b="1" dirty="0">
                <a:solidFill>
                  <a:srgbClr val="0070C0"/>
                </a:solidFill>
              </a:rPr>
              <a:t>podle § 25 odst. 1,</a:t>
            </a:r>
            <a:r>
              <a:rPr lang="cs-CZ" sz="2000" dirty="0">
                <a:solidFill>
                  <a:srgbClr val="0070C0"/>
                </a:solidFill>
              </a:rPr>
              <a:t> a o ustanovení nového insolvenčního správce se mohou věřitelé usnést  na </a:t>
            </a:r>
            <a:r>
              <a:rPr lang="cs-CZ" sz="2000" b="1" dirty="0">
                <a:solidFill>
                  <a:srgbClr val="0070C0"/>
                </a:solidFill>
              </a:rPr>
              <a:t>schůzi věřitelů</a:t>
            </a:r>
            <a:r>
              <a:rPr lang="cs-CZ" sz="2000" dirty="0">
                <a:solidFill>
                  <a:srgbClr val="0070C0"/>
                </a:solidFill>
              </a:rPr>
              <a:t>, která nejblíže následuje </a:t>
            </a:r>
            <a:r>
              <a:rPr lang="cs-CZ" sz="2000" b="1" dirty="0">
                <a:solidFill>
                  <a:srgbClr val="0070C0"/>
                </a:solidFill>
              </a:rPr>
              <a:t>po přeměně reorganizace v konkurs</a:t>
            </a:r>
            <a:r>
              <a:rPr lang="cs-CZ" sz="2000" dirty="0">
                <a:solidFill>
                  <a:srgbClr val="0070C0"/>
                </a:solidFill>
              </a:rPr>
              <a:t> (§ 29 odst. 1 IZ</a:t>
            </a:r>
            <a:r>
              <a:rPr lang="cs-CZ" sz="2000" dirty="0" smtClean="0">
                <a:solidFill>
                  <a:srgbClr val="0070C0"/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Je-li </a:t>
            </a:r>
            <a:r>
              <a:rPr lang="cs-CZ" sz="2000" dirty="0">
                <a:solidFill>
                  <a:srgbClr val="0070C0"/>
                </a:solidFill>
              </a:rPr>
              <a:t>způsobem řešení úpadku </a:t>
            </a:r>
            <a:r>
              <a:rPr lang="cs-CZ" sz="2000" b="1" dirty="0">
                <a:solidFill>
                  <a:srgbClr val="0070C0"/>
                </a:solidFill>
              </a:rPr>
              <a:t>oddlužení</a:t>
            </a:r>
            <a:r>
              <a:rPr lang="cs-CZ" sz="2000" dirty="0">
                <a:solidFill>
                  <a:srgbClr val="0070C0"/>
                </a:solidFill>
              </a:rPr>
              <a:t>, je usnesení o </a:t>
            </a:r>
            <a:r>
              <a:rPr lang="cs-CZ" sz="2000" b="1" dirty="0" err="1">
                <a:solidFill>
                  <a:srgbClr val="0070C0"/>
                </a:solidFill>
              </a:rPr>
              <a:t>převolbě</a:t>
            </a:r>
            <a:r>
              <a:rPr lang="cs-CZ" sz="2000" dirty="0">
                <a:solidFill>
                  <a:srgbClr val="0070C0"/>
                </a:solidFill>
              </a:rPr>
              <a:t> insolvenčního správce přijato, jestliže pro ně hlasovala </a:t>
            </a:r>
            <a:r>
              <a:rPr lang="cs-CZ" sz="2000" b="1" dirty="0">
                <a:solidFill>
                  <a:srgbClr val="0070C0"/>
                </a:solidFill>
              </a:rPr>
              <a:t>nadpoloviční většina všech věřitelů</a:t>
            </a:r>
            <a:r>
              <a:rPr lang="cs-CZ" sz="2000" dirty="0">
                <a:solidFill>
                  <a:srgbClr val="0070C0"/>
                </a:solidFill>
              </a:rPr>
              <a:t> přihlášených ke dni předcházejícímu konání schůze věřitelů, jejichž pohledávky počítané podle výše  zároveň činí </a:t>
            </a:r>
            <a:r>
              <a:rPr lang="cs-CZ" sz="2000" b="1" dirty="0">
                <a:solidFill>
                  <a:srgbClr val="0070C0"/>
                </a:solidFill>
              </a:rPr>
              <a:t>nadpoloviční většinu přihlášených pohledávek</a:t>
            </a:r>
            <a:r>
              <a:rPr lang="cs-CZ" sz="2000" dirty="0">
                <a:solidFill>
                  <a:srgbClr val="0070C0"/>
                </a:solidFill>
              </a:rPr>
              <a:t> (§ 29 odst. 1 IZ)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16475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>
                <a:solidFill>
                  <a:schemeClr val="bg1"/>
                </a:solidFill>
              </a:rPr>
              <a:t>USTANOVENÍ A PŘEVOLBA </a:t>
            </a:r>
            <a:r>
              <a:rPr lang="cs-CZ" sz="3300" dirty="0" smtClean="0">
                <a:solidFill>
                  <a:schemeClr val="bg1"/>
                </a:solidFill>
              </a:rPr>
              <a:t>INSOLVENČNÍHO SPRÁVCE</a:t>
            </a:r>
            <a:endParaRPr lang="cs-CZ" sz="3300" dirty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0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Byl-li </a:t>
            </a:r>
            <a:r>
              <a:rPr lang="cs-CZ" sz="2000" dirty="0">
                <a:solidFill>
                  <a:srgbClr val="0070C0"/>
                </a:solidFill>
              </a:rPr>
              <a:t>insolvenční </a:t>
            </a:r>
            <a:r>
              <a:rPr lang="cs-CZ" sz="2000" b="1" dirty="0">
                <a:solidFill>
                  <a:srgbClr val="0070C0"/>
                </a:solidFill>
              </a:rPr>
              <a:t>správce odvolán</a:t>
            </a:r>
            <a:r>
              <a:rPr lang="cs-CZ" sz="2000" dirty="0">
                <a:solidFill>
                  <a:srgbClr val="0070C0"/>
                </a:solidFill>
              </a:rPr>
              <a:t> postupem podle § 29 z funkce, insolvenční soud jej s jeho souhlasem ustanoví </a:t>
            </a:r>
            <a:r>
              <a:rPr lang="cs-CZ" sz="2000" b="1" dirty="0">
                <a:solidFill>
                  <a:srgbClr val="0070C0"/>
                </a:solidFill>
              </a:rPr>
              <a:t>odděleným insolvenčním správcem k přezkumu pohledávky, kterou před svým odvoláním popřel</a:t>
            </a:r>
            <a:r>
              <a:rPr lang="cs-CZ" sz="2000" dirty="0">
                <a:solidFill>
                  <a:srgbClr val="0070C0"/>
                </a:solidFill>
              </a:rPr>
              <a:t>, a k </a:t>
            </a:r>
            <a:r>
              <a:rPr lang="cs-CZ" sz="2000" b="1" dirty="0">
                <a:solidFill>
                  <a:srgbClr val="0070C0"/>
                </a:solidFill>
              </a:rPr>
              <a:t>vedení s tím souvisejících incidenčních sporů a uplatňování majetkových práv vůči věřiteli, který hlasoval pro jeho odvolání z funkce,</a:t>
            </a:r>
            <a:r>
              <a:rPr lang="cs-CZ" sz="2000" dirty="0">
                <a:solidFill>
                  <a:srgbClr val="0070C0"/>
                </a:solidFill>
              </a:rPr>
              <a:t> nestanoví-li insolvenční soud jinak.(§ 34 odst. 3 IZ)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012119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ZMĚNY V HLASOVÁNÍ VĚŘITELŮ</a:t>
            </a:r>
            <a:endParaRPr lang="cs-CZ" sz="3300" dirty="0" smtClean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71302" y="2041186"/>
            <a:ext cx="11371813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rgbClr val="0070C0"/>
                </a:solidFill>
              </a:rPr>
              <a:t>Hlasovací právo </a:t>
            </a:r>
            <a:r>
              <a:rPr lang="cs-CZ" sz="2000" b="1" dirty="0">
                <a:solidFill>
                  <a:srgbClr val="0070C0"/>
                </a:solidFill>
              </a:rPr>
              <a:t>není </a:t>
            </a:r>
            <a:r>
              <a:rPr lang="cs-CZ" sz="2000" b="1" dirty="0" smtClean="0">
                <a:solidFill>
                  <a:srgbClr val="0070C0"/>
                </a:solidFill>
              </a:rPr>
              <a:t>přiznáno:</a:t>
            </a:r>
            <a:endParaRPr lang="cs-CZ" sz="2000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Věřiteli, </a:t>
            </a:r>
            <a:r>
              <a:rPr lang="cs-CZ" sz="2000" dirty="0">
                <a:solidFill>
                  <a:srgbClr val="0070C0"/>
                </a:solidFill>
              </a:rPr>
              <a:t>jehož pohledávka </a:t>
            </a:r>
            <a:r>
              <a:rPr lang="cs-CZ" sz="2000" b="1" dirty="0">
                <a:solidFill>
                  <a:srgbClr val="0070C0"/>
                </a:solidFill>
              </a:rPr>
              <a:t>nebyla přezkoumána, byla popřena nebo je sporná</a:t>
            </a:r>
            <a:r>
              <a:rPr lang="cs-CZ" sz="2000" dirty="0">
                <a:solidFill>
                  <a:srgbClr val="0070C0"/>
                </a:solidFill>
              </a:rPr>
              <a:t> – přiznat může schůze věřitelů nebo soud na návrh (doručený soudu nejméně 7 dní před schůzí věřitelů) -  § 52 odst. 2 </a:t>
            </a:r>
            <a:r>
              <a:rPr lang="cs-CZ" sz="2000" dirty="0" smtClean="0">
                <a:solidFill>
                  <a:srgbClr val="0070C0"/>
                </a:solidFill>
              </a:rPr>
              <a:t>IZ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Věřiteli </a:t>
            </a:r>
            <a:r>
              <a:rPr lang="cs-CZ" sz="2000" b="1" dirty="0">
                <a:solidFill>
                  <a:srgbClr val="0070C0"/>
                </a:solidFill>
              </a:rPr>
              <a:t>s pohledávkou dle § 168, § 169, § 170, § 172 a podmíněnou</a:t>
            </a:r>
            <a:r>
              <a:rPr lang="cs-CZ" sz="2000" dirty="0">
                <a:solidFill>
                  <a:srgbClr val="0070C0"/>
                </a:solidFill>
              </a:rPr>
              <a:t>, do splnění odkládací </a:t>
            </a:r>
            <a:r>
              <a:rPr lang="cs-CZ" sz="2000" dirty="0" smtClean="0">
                <a:solidFill>
                  <a:srgbClr val="0070C0"/>
                </a:solidFill>
              </a:rPr>
              <a:t>podmínky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§ </a:t>
            </a:r>
            <a:r>
              <a:rPr lang="cs-CZ" sz="2000" dirty="0">
                <a:solidFill>
                  <a:srgbClr val="0070C0"/>
                </a:solidFill>
              </a:rPr>
              <a:t>53 - </a:t>
            </a:r>
            <a:r>
              <a:rPr lang="cs-CZ" sz="2000" dirty="0" smtClean="0">
                <a:solidFill>
                  <a:srgbClr val="0070C0"/>
                </a:solidFill>
              </a:rPr>
              <a:t>Věřiteli, </a:t>
            </a:r>
            <a:r>
              <a:rPr lang="cs-CZ" sz="2000" dirty="0">
                <a:solidFill>
                  <a:srgbClr val="0070C0"/>
                </a:solidFill>
              </a:rPr>
              <a:t>který </a:t>
            </a:r>
            <a:r>
              <a:rPr lang="cs-CZ" sz="2000" b="1" dirty="0">
                <a:solidFill>
                  <a:srgbClr val="0070C0"/>
                </a:solidFill>
              </a:rPr>
              <a:t>tvoří s dlužníkem koncern nebo je osobou blízkou</a:t>
            </a:r>
            <a:r>
              <a:rPr lang="cs-CZ" sz="2000" dirty="0">
                <a:solidFill>
                  <a:srgbClr val="0070C0"/>
                </a:solidFill>
              </a:rPr>
              <a:t>, vyjma hlasování o reorganizačním plánu podaném jinou osobou než dlužníkem nebo uvedeným věřitelem – týká se </a:t>
            </a:r>
            <a:r>
              <a:rPr lang="cs-CZ" sz="2000" dirty="0" smtClean="0">
                <a:solidFill>
                  <a:srgbClr val="0070C0"/>
                </a:solidFill>
              </a:rPr>
              <a:t>především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0070C0"/>
                </a:solidFill>
              </a:rPr>
              <a:t>Nabývání </a:t>
            </a:r>
            <a:r>
              <a:rPr lang="cs-CZ" dirty="0">
                <a:solidFill>
                  <a:srgbClr val="0070C0"/>
                </a:solidFill>
              </a:rPr>
              <a:t>majetku nebo jiného plnění z majetkové </a:t>
            </a:r>
            <a:r>
              <a:rPr lang="cs-CZ" dirty="0" smtClean="0">
                <a:solidFill>
                  <a:srgbClr val="0070C0"/>
                </a:solidFill>
              </a:rPr>
              <a:t>podstaty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0070C0"/>
                </a:solidFill>
              </a:rPr>
              <a:t>Právního </a:t>
            </a:r>
            <a:r>
              <a:rPr lang="cs-CZ" dirty="0">
                <a:solidFill>
                  <a:srgbClr val="0070C0"/>
                </a:solidFill>
              </a:rPr>
              <a:t>jednání o právu, které je součástí majetkové </a:t>
            </a:r>
            <a:r>
              <a:rPr lang="cs-CZ" dirty="0" smtClean="0">
                <a:solidFill>
                  <a:srgbClr val="0070C0"/>
                </a:solidFill>
              </a:rPr>
              <a:t>podstaty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0070C0"/>
                </a:solidFill>
              </a:rPr>
              <a:t>Incidenčního sporu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0070C0"/>
                </a:solidFill>
              </a:rPr>
              <a:t>Rozhodnutí </a:t>
            </a:r>
            <a:r>
              <a:rPr lang="cs-CZ" dirty="0">
                <a:solidFill>
                  <a:srgbClr val="0070C0"/>
                </a:solidFill>
              </a:rPr>
              <a:t>o hlasovacím </a:t>
            </a:r>
            <a:r>
              <a:rPr lang="cs-CZ" dirty="0" smtClean="0">
                <a:solidFill>
                  <a:srgbClr val="0070C0"/>
                </a:solidFill>
              </a:rPr>
              <a:t>právu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dirty="0" smtClean="0">
                <a:solidFill>
                  <a:srgbClr val="0070C0"/>
                </a:solidFill>
              </a:rPr>
              <a:t>hlasování </a:t>
            </a:r>
            <a:r>
              <a:rPr lang="cs-CZ" dirty="0">
                <a:solidFill>
                  <a:srgbClr val="0070C0"/>
                </a:solidFill>
              </a:rPr>
              <a:t>ve věřitelském výboru - § 58 odst. </a:t>
            </a:r>
            <a:r>
              <a:rPr lang="cs-CZ" dirty="0" smtClean="0">
                <a:solidFill>
                  <a:srgbClr val="0070C0"/>
                </a:solidFill>
              </a:rPr>
              <a:t>3</a:t>
            </a:r>
            <a:endParaRPr lang="cs-CZ" b="1" dirty="0" smtClean="0">
              <a:solidFill>
                <a:srgbClr val="0070C0"/>
              </a:solidFill>
            </a:endParaRPr>
          </a:p>
          <a:p>
            <a:pPr marL="342900" lvl="0" indent="-342900">
              <a:buFontTx/>
              <a:buChar char="-"/>
            </a:pPr>
            <a:r>
              <a:rPr lang="cs-CZ" sz="2000" b="1" dirty="0" smtClean="0">
                <a:solidFill>
                  <a:srgbClr val="0070C0"/>
                </a:solidFill>
              </a:rPr>
              <a:t>Soud </a:t>
            </a:r>
            <a:r>
              <a:rPr lang="cs-CZ" sz="2000" b="1" dirty="0">
                <a:solidFill>
                  <a:srgbClr val="0070C0"/>
                </a:solidFill>
              </a:rPr>
              <a:t>může </a:t>
            </a:r>
            <a:r>
              <a:rPr lang="cs-CZ" sz="2000" dirty="0">
                <a:solidFill>
                  <a:srgbClr val="0070C0"/>
                </a:solidFill>
              </a:rPr>
              <a:t>věřiteli </a:t>
            </a:r>
            <a:r>
              <a:rPr lang="cs-CZ" sz="2000" b="1" dirty="0">
                <a:solidFill>
                  <a:srgbClr val="0070C0"/>
                </a:solidFill>
              </a:rPr>
              <a:t>hlasovací právo přiznat</a:t>
            </a:r>
            <a:r>
              <a:rPr lang="cs-CZ" sz="2000" dirty="0">
                <a:solidFill>
                  <a:srgbClr val="0070C0"/>
                </a:solidFill>
              </a:rPr>
              <a:t> - § 53 odst. 4 </a:t>
            </a:r>
            <a:r>
              <a:rPr lang="cs-CZ" sz="2000" b="1" dirty="0">
                <a:solidFill>
                  <a:srgbClr val="0070C0"/>
                </a:solidFill>
              </a:rPr>
              <a:t>nebo odebrat</a:t>
            </a:r>
            <a:r>
              <a:rPr lang="cs-CZ" sz="2000" dirty="0">
                <a:solidFill>
                  <a:srgbClr val="0070C0"/>
                </a:solidFill>
              </a:rPr>
              <a:t>  - § 53 odst. </a:t>
            </a:r>
            <a:r>
              <a:rPr lang="cs-CZ" sz="2000" dirty="0" smtClean="0">
                <a:solidFill>
                  <a:srgbClr val="0070C0"/>
                </a:solidFill>
              </a:rPr>
              <a:t>5</a:t>
            </a:r>
          </a:p>
          <a:p>
            <a:pPr marL="342900" lvl="0" indent="-342900">
              <a:buFontTx/>
              <a:buChar char="-"/>
            </a:pPr>
            <a:r>
              <a:rPr lang="cs-CZ" sz="2000" dirty="0" smtClean="0">
                <a:solidFill>
                  <a:srgbClr val="0070C0"/>
                </a:solidFill>
              </a:rPr>
              <a:t>Návrh </a:t>
            </a:r>
            <a:r>
              <a:rPr lang="cs-CZ" sz="2000" dirty="0">
                <a:solidFill>
                  <a:srgbClr val="0070C0"/>
                </a:solidFill>
              </a:rPr>
              <a:t>na změnu hlasovacího práva </a:t>
            </a:r>
            <a:r>
              <a:rPr lang="cs-CZ" sz="2000" dirty="0" smtClean="0">
                <a:solidFill>
                  <a:srgbClr val="0070C0"/>
                </a:solidFill>
              </a:rPr>
              <a:t>a </a:t>
            </a:r>
            <a:r>
              <a:rPr lang="cs-CZ" sz="2000" dirty="0">
                <a:solidFill>
                  <a:srgbClr val="0070C0"/>
                </a:solidFill>
              </a:rPr>
              <a:t>údaje o osobách propojených dle § </a:t>
            </a:r>
            <a:r>
              <a:rPr lang="cs-CZ" sz="2000" dirty="0" smtClean="0">
                <a:solidFill>
                  <a:srgbClr val="0070C0"/>
                </a:solidFill>
              </a:rPr>
              <a:t>53, </a:t>
            </a:r>
            <a:r>
              <a:rPr lang="cs-CZ" sz="2000" dirty="0">
                <a:solidFill>
                  <a:srgbClr val="0070C0"/>
                </a:solidFill>
              </a:rPr>
              <a:t>se </a:t>
            </a:r>
            <a:r>
              <a:rPr lang="cs-CZ" sz="2000" b="1" dirty="0">
                <a:solidFill>
                  <a:srgbClr val="0070C0"/>
                </a:solidFill>
              </a:rPr>
              <a:t>vyznačí v seznamu </a:t>
            </a:r>
            <a:r>
              <a:rPr lang="cs-CZ" sz="2000" dirty="0">
                <a:solidFill>
                  <a:srgbClr val="0070C0"/>
                </a:solidFill>
              </a:rPr>
              <a:t>přihlášených pohledávek </a:t>
            </a:r>
            <a:endParaRPr lang="cs-CZ" sz="2000" dirty="0">
              <a:solidFill>
                <a:srgbClr val="0070C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cs-CZ" sz="2000" b="1" dirty="0" smtClean="0"/>
          </a:p>
          <a:p>
            <a:pPr lvl="1"/>
            <a:endParaRPr lang="cs-CZ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049514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PŘIHLÁŠKY POHLEDÁVEK</a:t>
            </a: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 smtClean="0">
                <a:solidFill>
                  <a:srgbClr val="FF0000"/>
                </a:solidFill>
              </a:rPr>
              <a:t>80a</a:t>
            </a:r>
            <a:endParaRPr lang="cs-CZ" sz="2000" b="1" dirty="0">
              <a:solidFill>
                <a:srgbClr val="FF0000"/>
              </a:solidFill>
            </a:endParaRPr>
          </a:p>
          <a:p>
            <a:endParaRPr lang="cs-CZ" sz="2000" b="1" dirty="0" smtClean="0">
              <a:solidFill>
                <a:srgbClr val="FF0000"/>
              </a:solidFill>
            </a:endParaRPr>
          </a:p>
          <a:p>
            <a:r>
              <a:rPr lang="cs-CZ" sz="2000" dirty="0">
                <a:solidFill>
                  <a:srgbClr val="0070C0"/>
                </a:solidFill>
              </a:rPr>
              <a:t>Musí být podána na formuláři a splňovat podmínky dle § 80a – nesplnění má za následek odmítnutí </a:t>
            </a:r>
            <a:r>
              <a:rPr lang="cs-CZ" sz="2000" dirty="0" smtClean="0">
                <a:solidFill>
                  <a:srgbClr val="0070C0"/>
                </a:solidFill>
              </a:rPr>
              <a:t>přihlášky</a:t>
            </a:r>
          </a:p>
          <a:p>
            <a:endParaRPr lang="cs-CZ" sz="2000" dirty="0">
              <a:solidFill>
                <a:srgbClr val="0070C0"/>
              </a:solidFill>
            </a:endParaRPr>
          </a:p>
          <a:p>
            <a:r>
              <a:rPr lang="cs-CZ" sz="2000" dirty="0">
                <a:solidFill>
                  <a:srgbClr val="0070C0"/>
                </a:solidFill>
              </a:rPr>
              <a:t>- přílohy dle § 177 odst. 1 IZ, § 20 vyhlášky</a:t>
            </a:r>
          </a:p>
          <a:p>
            <a:endParaRPr lang="cs-CZ" sz="2000" dirty="0" smtClean="0">
              <a:solidFill>
                <a:srgbClr val="0070C0"/>
              </a:solidFill>
            </a:endParaRPr>
          </a:p>
          <a:p>
            <a:r>
              <a:rPr lang="cs-CZ" sz="2000" dirty="0" smtClean="0">
                <a:solidFill>
                  <a:srgbClr val="0070C0"/>
                </a:solidFill>
              </a:rPr>
              <a:t>- </a:t>
            </a:r>
            <a:r>
              <a:rPr lang="cs-CZ" sz="2000" dirty="0">
                <a:solidFill>
                  <a:srgbClr val="0070C0"/>
                </a:solidFill>
              </a:rPr>
              <a:t>Věřitel (nejde-li o fyzickou osobu), který nabyl pohledávku </a:t>
            </a:r>
            <a:r>
              <a:rPr lang="cs-CZ" sz="2000" b="1" dirty="0">
                <a:solidFill>
                  <a:srgbClr val="0070C0"/>
                </a:solidFill>
              </a:rPr>
              <a:t>postoupením</a:t>
            </a:r>
            <a:r>
              <a:rPr lang="cs-CZ" sz="2000" dirty="0">
                <a:solidFill>
                  <a:srgbClr val="0070C0"/>
                </a:solidFill>
              </a:rPr>
              <a:t> nebo obdobným způsobem po zahájení insolvenčního řízení anebo v posledních 6 měsících před zahájením insolvenčního řízení, </a:t>
            </a:r>
            <a:r>
              <a:rPr lang="cs-CZ" sz="2000" b="1" dirty="0">
                <a:solidFill>
                  <a:srgbClr val="0070C0"/>
                </a:solidFill>
              </a:rPr>
              <a:t>doloží v příloze přihlášky pohledávky čestné prohlášení,</a:t>
            </a:r>
            <a:r>
              <a:rPr lang="cs-CZ" sz="2000" dirty="0">
                <a:solidFill>
                  <a:srgbClr val="0070C0"/>
                </a:solidFill>
              </a:rPr>
              <a:t> v němž uvede informaci o tom, </a:t>
            </a:r>
            <a:r>
              <a:rPr lang="cs-CZ" sz="2000" b="1" dirty="0">
                <a:solidFill>
                  <a:srgbClr val="0070C0"/>
                </a:solidFill>
              </a:rPr>
              <a:t>kdo je jeho skutečným majitelem</a:t>
            </a:r>
            <a:r>
              <a:rPr lang="cs-CZ" sz="2000" dirty="0">
                <a:solidFill>
                  <a:srgbClr val="0070C0"/>
                </a:solidFill>
              </a:rPr>
              <a:t> podle zvláštního zákona, </a:t>
            </a:r>
            <a:r>
              <a:rPr lang="cs-CZ" sz="2000" b="1" dirty="0">
                <a:solidFill>
                  <a:srgbClr val="0070C0"/>
                </a:solidFill>
              </a:rPr>
              <a:t>a důvod</a:t>
            </a:r>
            <a:r>
              <a:rPr lang="cs-CZ" sz="2000" dirty="0">
                <a:solidFill>
                  <a:srgbClr val="0070C0"/>
                </a:solidFill>
              </a:rPr>
              <a:t>, pro který se podle zvláštního zákona taková osoba považuje za skutečného majitele. </a:t>
            </a:r>
          </a:p>
          <a:p>
            <a:endParaRPr lang="cs-CZ" sz="2000" b="1" dirty="0">
              <a:solidFill>
                <a:srgbClr val="FF0000"/>
              </a:solidFill>
            </a:endParaRPr>
          </a:p>
          <a:p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384167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PŘEZKUM </a:t>
            </a:r>
            <a:r>
              <a:rPr lang="cs-CZ" sz="3300" dirty="0" smtClean="0">
                <a:solidFill>
                  <a:schemeClr val="bg1"/>
                </a:solidFill>
              </a:rPr>
              <a:t>POHLEDÁVEK – popěrný úkon věřitele</a:t>
            </a:r>
            <a:endParaRPr lang="cs-CZ" sz="3300" dirty="0" smtClean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§200</a:t>
            </a:r>
            <a:endParaRPr lang="cs-CZ" sz="2000" b="1" dirty="0" smtClean="0">
              <a:solidFill>
                <a:srgbClr val="0070C0"/>
              </a:solidFill>
            </a:endParaRPr>
          </a:p>
          <a:p>
            <a:endParaRPr lang="cs-CZ" sz="2000" b="1" dirty="0" smtClean="0">
              <a:solidFill>
                <a:srgbClr val="0070C0"/>
              </a:solidFill>
            </a:endParaRPr>
          </a:p>
          <a:p>
            <a:r>
              <a:rPr lang="cs-CZ" sz="2000" b="1" dirty="0" smtClean="0">
                <a:solidFill>
                  <a:srgbClr val="0070C0"/>
                </a:solidFill>
              </a:rPr>
              <a:t>popření pohledávky přihlášeným věřitelem</a:t>
            </a:r>
            <a:endParaRPr lang="cs-CZ" sz="2000" b="1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jen </a:t>
            </a:r>
            <a:r>
              <a:rPr lang="cs-CZ" sz="2000" dirty="0">
                <a:solidFill>
                  <a:srgbClr val="0070C0"/>
                </a:solidFill>
              </a:rPr>
              <a:t>na formuláři stanoveném vyhláškou, doručeno soudu nejméně 3 pracovní dny před přezkumným jednáním, v případě oddlužení je to 10 dnů po uplynutí lhůty pro </a:t>
            </a:r>
            <a:r>
              <a:rPr lang="cs-CZ" sz="2000" dirty="0" smtClean="0">
                <a:solidFill>
                  <a:srgbClr val="0070C0"/>
                </a:solidFill>
              </a:rPr>
              <a:t>přihlášky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v</a:t>
            </a:r>
            <a:r>
              <a:rPr lang="cs-CZ" sz="2000" dirty="0">
                <a:solidFill>
                  <a:srgbClr val="0070C0"/>
                </a:solidFill>
              </a:rPr>
              <a:t> žalobě se lze domáhat jen toho důvodu, který je uveden v popěrném formuláři – </a:t>
            </a:r>
            <a:r>
              <a:rPr lang="cs-CZ" sz="2000" dirty="0" smtClean="0">
                <a:solidFill>
                  <a:srgbClr val="0070C0"/>
                </a:solidFill>
              </a:rPr>
              <a:t>důraz je kladen na určitost (věřitel musí přesně uvést, zda </a:t>
            </a:r>
            <a:r>
              <a:rPr lang="cs-CZ" sz="2000" dirty="0">
                <a:solidFill>
                  <a:srgbClr val="0070C0"/>
                </a:solidFill>
              </a:rPr>
              <a:t>je popírána pravost, výše či pořadí)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0070C0"/>
              </a:solidFill>
            </a:endParaRPr>
          </a:p>
          <a:p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151490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Významné změny z pohledu věřitele:</a:t>
            </a:r>
          </a:p>
          <a:p>
            <a:r>
              <a:rPr lang="cs-CZ" sz="3300" dirty="0" smtClean="0">
                <a:solidFill>
                  <a:schemeClr val="bg1"/>
                </a:solidFill>
              </a:rPr>
              <a:t>ODDLUŽENÍ – ne/souhlas věřitele s oddlužením podnikatele</a:t>
            </a:r>
            <a:endParaRPr lang="cs-CZ" sz="3300" dirty="0" smtClean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 smtClean="0">
                <a:solidFill>
                  <a:srgbClr val="FF0000"/>
                </a:solidFill>
              </a:rPr>
              <a:t>§ </a:t>
            </a:r>
            <a:r>
              <a:rPr lang="cs-CZ" sz="2000" b="1" dirty="0" smtClean="0">
                <a:solidFill>
                  <a:srgbClr val="FF0000"/>
                </a:solidFill>
              </a:rPr>
              <a:t>389 </a:t>
            </a:r>
            <a:endParaRPr lang="cs-CZ" sz="2000" b="1" dirty="0">
              <a:solidFill>
                <a:srgbClr val="FF0000"/>
              </a:solidFill>
            </a:endParaRPr>
          </a:p>
          <a:p>
            <a:endParaRPr lang="cs-CZ" sz="1000" b="1" dirty="0">
              <a:solidFill>
                <a:srgbClr val="FF0000"/>
              </a:solidFill>
            </a:endParaRPr>
          </a:p>
          <a:p>
            <a:endParaRPr lang="cs-CZ" sz="10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0070C0"/>
                </a:solidFill>
              </a:rPr>
              <a:t>Dluh z podnikání nebrání</a:t>
            </a:r>
            <a:r>
              <a:rPr lang="cs-CZ" sz="2000" dirty="0" smtClean="0">
                <a:solidFill>
                  <a:srgbClr val="0070C0"/>
                </a:solidFill>
              </a:rPr>
              <a:t> řešení dlužníkova úpadku nebo hrozícího úpadku oddlužením, jestliže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cs-CZ" sz="2000" dirty="0" smtClean="0">
              <a:solidFill>
                <a:srgbClr val="0070C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S tím </a:t>
            </a:r>
            <a:r>
              <a:rPr lang="cs-CZ" sz="2000" b="1" dirty="0" smtClean="0">
                <a:solidFill>
                  <a:srgbClr val="0070C0"/>
                </a:solidFill>
              </a:rPr>
              <a:t>souhlasí věřitel</a:t>
            </a:r>
            <a:r>
              <a:rPr lang="cs-CZ" sz="2000" dirty="0" smtClean="0">
                <a:solidFill>
                  <a:srgbClr val="0070C0"/>
                </a:solidFill>
              </a:rPr>
              <a:t>, </a:t>
            </a:r>
            <a:r>
              <a:rPr lang="cs-CZ" sz="2000" b="1" dirty="0" smtClean="0">
                <a:solidFill>
                  <a:srgbClr val="0070C0"/>
                </a:solidFill>
              </a:rPr>
              <a:t>o jehož pohledávku jde</a:t>
            </a:r>
            <a:r>
              <a:rPr lang="cs-CZ" sz="2000" dirty="0" smtClean="0">
                <a:solidFill>
                  <a:srgbClr val="0070C0"/>
                </a:solidFill>
              </a:rPr>
              <a:t>; platí, že věřitel </a:t>
            </a:r>
            <a:r>
              <a:rPr lang="cs-CZ" sz="2000" b="1" dirty="0" smtClean="0">
                <a:solidFill>
                  <a:srgbClr val="0070C0"/>
                </a:solidFill>
              </a:rPr>
              <a:t>souhlasí</a:t>
            </a:r>
            <a:r>
              <a:rPr lang="cs-CZ" sz="2000" dirty="0" smtClean="0">
                <a:solidFill>
                  <a:srgbClr val="0070C0"/>
                </a:solidFill>
              </a:rPr>
              <a:t>, pokud </a:t>
            </a:r>
            <a:r>
              <a:rPr lang="cs-CZ" sz="2000" b="1" dirty="0" smtClean="0">
                <a:solidFill>
                  <a:srgbClr val="0070C0"/>
                </a:solidFill>
              </a:rPr>
              <a:t>nejpozději spolu s přihláškou</a:t>
            </a:r>
            <a:r>
              <a:rPr lang="cs-CZ" sz="2000" dirty="0" smtClean="0">
                <a:solidFill>
                  <a:srgbClr val="0070C0"/>
                </a:solidFill>
              </a:rPr>
              <a:t> své pohledávky výslovně </a:t>
            </a:r>
            <a:r>
              <a:rPr lang="cs-CZ" sz="2000" b="1" dirty="0" smtClean="0">
                <a:solidFill>
                  <a:srgbClr val="0070C0"/>
                </a:solidFill>
              </a:rPr>
              <a:t>nesdělí, že </a:t>
            </a:r>
            <a:r>
              <a:rPr lang="cs-CZ" sz="2000" dirty="0" smtClean="0">
                <a:solidFill>
                  <a:srgbClr val="0070C0"/>
                </a:solidFill>
              </a:rPr>
              <a:t>s řešením úpadku </a:t>
            </a:r>
            <a:r>
              <a:rPr lang="cs-CZ" sz="2000" b="1" dirty="0" smtClean="0">
                <a:solidFill>
                  <a:srgbClr val="0070C0"/>
                </a:solidFill>
              </a:rPr>
              <a:t>nesouhlasí</a:t>
            </a:r>
            <a:r>
              <a:rPr lang="cs-CZ" sz="2000" dirty="0" smtClean="0">
                <a:solidFill>
                  <a:srgbClr val="0070C0"/>
                </a:solidFill>
              </a:rPr>
              <a:t>, a toto své stanovisko </a:t>
            </a:r>
            <a:r>
              <a:rPr lang="cs-CZ" sz="2000" b="1" dirty="0" smtClean="0">
                <a:solidFill>
                  <a:srgbClr val="0070C0"/>
                </a:solidFill>
              </a:rPr>
              <a:t>odůvodní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70C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právo </a:t>
            </a:r>
            <a:r>
              <a:rPr lang="cs-CZ" sz="2000" dirty="0">
                <a:solidFill>
                  <a:srgbClr val="0070C0"/>
                </a:solidFill>
              </a:rPr>
              <a:t>odvolat </a:t>
            </a:r>
            <a:r>
              <a:rPr lang="cs-CZ" sz="2000" dirty="0" smtClean="0">
                <a:solidFill>
                  <a:srgbClr val="0070C0"/>
                </a:solidFill>
              </a:rPr>
              <a:t>se </a:t>
            </a:r>
            <a:r>
              <a:rPr lang="cs-CZ" sz="2000" dirty="0">
                <a:solidFill>
                  <a:srgbClr val="0070C0"/>
                </a:solidFill>
              </a:rPr>
              <a:t>má věřitel, který </a:t>
            </a:r>
            <a:r>
              <a:rPr lang="cs-CZ" sz="2000" dirty="0" smtClean="0">
                <a:solidFill>
                  <a:srgbClr val="0070C0"/>
                </a:solidFill>
              </a:rPr>
              <a:t>se schválením oddlužení </a:t>
            </a:r>
            <a:r>
              <a:rPr lang="cs-CZ" sz="2000" dirty="0">
                <a:solidFill>
                  <a:srgbClr val="0070C0"/>
                </a:solidFill>
              </a:rPr>
              <a:t>nesouhlasil dle § 389 odst. 2 </a:t>
            </a:r>
            <a:r>
              <a:rPr lang="cs-CZ" sz="2000" dirty="0" err="1">
                <a:solidFill>
                  <a:srgbClr val="0070C0"/>
                </a:solidFill>
              </a:rPr>
              <a:t>písm</a:t>
            </a:r>
            <a:r>
              <a:rPr lang="cs-CZ" sz="2000" dirty="0">
                <a:solidFill>
                  <a:srgbClr val="0070C0"/>
                </a:solidFill>
              </a:rPr>
              <a:t> a) IZ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937204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71302" y="387276"/>
            <a:ext cx="109173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300" dirty="0" smtClean="0">
                <a:solidFill>
                  <a:schemeClr val="bg1"/>
                </a:solidFill>
              </a:rPr>
              <a:t>Z praxe:</a:t>
            </a:r>
            <a:endParaRPr lang="cs-CZ" sz="3300" dirty="0" smtClean="0">
              <a:solidFill>
                <a:schemeClr val="bg1"/>
              </a:solidFill>
            </a:endParaRPr>
          </a:p>
          <a:p>
            <a:r>
              <a:rPr lang="cs-CZ" sz="3300" dirty="0" smtClean="0">
                <a:solidFill>
                  <a:schemeClr val="bg1"/>
                </a:solidFill>
              </a:rPr>
              <a:t>VZTAH SPRÁVCE X VĚŘITEL</a:t>
            </a:r>
            <a:endParaRPr lang="cs-CZ" sz="3300" dirty="0" smtClean="0">
              <a:solidFill>
                <a:schemeClr val="bg1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404550" y="2028307"/>
            <a:ext cx="1137181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err="1" smtClean="0">
                <a:solidFill>
                  <a:srgbClr val="0070C0"/>
                </a:solidFill>
              </a:rPr>
              <a:t>Převolby</a:t>
            </a:r>
            <a:r>
              <a:rPr lang="cs-CZ" sz="2000" dirty="0" smtClean="0">
                <a:solidFill>
                  <a:srgbClr val="0070C0"/>
                </a:solidFill>
              </a:rPr>
              <a:t> § 29 – opakované </a:t>
            </a:r>
            <a:r>
              <a:rPr lang="cs-CZ" sz="2000" dirty="0" err="1" smtClean="0">
                <a:solidFill>
                  <a:srgbClr val="0070C0"/>
                </a:solidFill>
              </a:rPr>
              <a:t>převolby</a:t>
            </a:r>
            <a:r>
              <a:rPr lang="cs-CZ" sz="2000" dirty="0" smtClean="0">
                <a:solidFill>
                  <a:srgbClr val="0070C0"/>
                </a:solidFill>
              </a:rPr>
              <a:t> jednoho věřitele a jednoho správce - podjatost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problematika </a:t>
            </a:r>
            <a:r>
              <a:rPr lang="cs-CZ" sz="2000" dirty="0">
                <a:solidFill>
                  <a:srgbClr val="0070C0"/>
                </a:solidFill>
              </a:rPr>
              <a:t>pokynů – </a:t>
            </a:r>
            <a:r>
              <a:rPr lang="cs-CZ" sz="2000" dirty="0" err="1">
                <a:solidFill>
                  <a:srgbClr val="0070C0"/>
                </a:solidFill>
              </a:rPr>
              <a:t>eurodražby</a:t>
            </a:r>
            <a:r>
              <a:rPr lang="cs-CZ" sz="2000" dirty="0">
                <a:solidFill>
                  <a:srgbClr val="0070C0"/>
                </a:solidFill>
              </a:rPr>
              <a:t>, některé vybrané </a:t>
            </a:r>
            <a:r>
              <a:rPr lang="cs-CZ" sz="2000" dirty="0" smtClean="0">
                <a:solidFill>
                  <a:srgbClr val="0070C0"/>
                </a:solidFill>
              </a:rPr>
              <a:t>RK, transparentnost</a:t>
            </a:r>
            <a:endParaRPr lang="cs-CZ" sz="20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err="1" smtClean="0">
                <a:solidFill>
                  <a:srgbClr val="0070C0"/>
                </a:solidFill>
              </a:rPr>
              <a:t>eurodražby</a:t>
            </a:r>
            <a:r>
              <a:rPr lang="cs-CZ" sz="2000" dirty="0" smtClean="0">
                <a:solidFill>
                  <a:srgbClr val="0070C0"/>
                </a:solidFill>
              </a:rPr>
              <a:t> </a:t>
            </a:r>
            <a:r>
              <a:rPr lang="cs-CZ" sz="2000" dirty="0">
                <a:solidFill>
                  <a:srgbClr val="0070C0"/>
                </a:solidFill>
              </a:rPr>
              <a:t>– nelze akceptovat jejich aukce, kde chtějí odměnu od IS a další odměnu od </a:t>
            </a:r>
            <a:r>
              <a:rPr lang="cs-CZ" sz="2000" dirty="0" smtClean="0">
                <a:solidFill>
                  <a:srgbClr val="0070C0"/>
                </a:solidFill>
              </a:rPr>
              <a:t>vydražitelů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problematika </a:t>
            </a:r>
            <a:r>
              <a:rPr lang="cs-CZ" sz="2000" dirty="0">
                <a:solidFill>
                  <a:srgbClr val="0070C0"/>
                </a:solidFill>
              </a:rPr>
              <a:t>nákladů – </a:t>
            </a:r>
            <a:r>
              <a:rPr lang="cs-CZ" sz="2000" dirty="0" smtClean="0">
                <a:solidFill>
                  <a:srgbClr val="0070C0"/>
                </a:solidFill>
              </a:rPr>
              <a:t>nelze </a:t>
            </a:r>
            <a:r>
              <a:rPr lang="cs-CZ" sz="2000" dirty="0">
                <a:solidFill>
                  <a:srgbClr val="0070C0"/>
                </a:solidFill>
              </a:rPr>
              <a:t>akceptovat ujednání RK „minimální odměna ….“ zvláště za situace, kdy kupní cena je na hranici toho, že minimální odměna by byla vyšší než 5% vč. DPH </a:t>
            </a:r>
            <a:r>
              <a:rPr lang="cs-CZ" sz="2000" dirty="0" smtClean="0">
                <a:solidFill>
                  <a:srgbClr val="0070C0"/>
                </a:solidFill>
              </a:rPr>
              <a:t>(př.: chtěli </a:t>
            </a:r>
            <a:r>
              <a:rPr lang="cs-CZ" sz="2000" dirty="0">
                <a:solidFill>
                  <a:srgbClr val="0070C0"/>
                </a:solidFill>
              </a:rPr>
              <a:t>min. odměnu 40.000,- Kč + DPH, kdy ale reálná cena nemovitosti byla 650 tis, takže tato minimální odměna byla 13,42 </a:t>
            </a:r>
            <a:r>
              <a:rPr lang="cs-CZ" sz="2000" dirty="0" smtClean="0">
                <a:solidFill>
                  <a:srgbClr val="0070C0"/>
                </a:solidFill>
              </a:rPr>
              <a:t>% 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IS může odmítnout pokyn -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problematika </a:t>
            </a:r>
            <a:r>
              <a:rPr lang="cs-CZ" sz="2000" dirty="0">
                <a:solidFill>
                  <a:srgbClr val="0070C0"/>
                </a:solidFill>
              </a:rPr>
              <a:t>společného pokynu více zajištěných </a:t>
            </a:r>
            <a:r>
              <a:rPr lang="cs-CZ" sz="2000" dirty="0" smtClean="0">
                <a:solidFill>
                  <a:srgbClr val="0070C0"/>
                </a:solidFill>
              </a:rPr>
              <a:t>věřitelů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aplikace </a:t>
            </a:r>
            <a:r>
              <a:rPr lang="cs-CZ" sz="2000" dirty="0">
                <a:solidFill>
                  <a:srgbClr val="0070C0"/>
                </a:solidFill>
              </a:rPr>
              <a:t>§167 odst. </a:t>
            </a:r>
            <a:r>
              <a:rPr lang="cs-CZ" sz="2000" dirty="0" smtClean="0">
                <a:solidFill>
                  <a:srgbClr val="0070C0"/>
                </a:solidFill>
              </a:rPr>
              <a:t>3, </a:t>
            </a:r>
            <a:r>
              <a:rPr lang="cs-CZ" sz="2000" dirty="0">
                <a:solidFill>
                  <a:srgbClr val="0070C0"/>
                </a:solidFill>
              </a:rPr>
              <a:t>tedy že se nepřihlíží při pokynech k zajištěným věřitelům, na které by „nevyšlo“ podle posudku zpracovaném v </a:t>
            </a:r>
            <a:r>
              <a:rPr lang="cs-CZ" sz="2000" dirty="0" err="1">
                <a:solidFill>
                  <a:srgbClr val="0070C0"/>
                </a:solidFill>
              </a:rPr>
              <a:t>ins</a:t>
            </a:r>
            <a:r>
              <a:rPr lang="cs-CZ" sz="2000" dirty="0">
                <a:solidFill>
                  <a:srgbClr val="0070C0"/>
                </a:solidFill>
              </a:rPr>
              <a:t>. </a:t>
            </a:r>
            <a:r>
              <a:rPr lang="cs-CZ" sz="2000" dirty="0">
                <a:solidFill>
                  <a:srgbClr val="0070C0"/>
                </a:solidFill>
              </a:rPr>
              <a:t>ř</a:t>
            </a:r>
            <a:r>
              <a:rPr lang="cs-CZ" sz="2000" dirty="0" smtClean="0">
                <a:solidFill>
                  <a:srgbClr val="0070C0"/>
                </a:solidFill>
              </a:rPr>
              <a:t>ízení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FF0000"/>
                </a:solidFill>
              </a:rPr>
              <a:t>novinka</a:t>
            </a:r>
            <a:r>
              <a:rPr lang="cs-CZ" sz="2000" dirty="0" smtClean="0">
                <a:solidFill>
                  <a:srgbClr val="0070C0"/>
                </a:solidFill>
              </a:rPr>
              <a:t> </a:t>
            </a:r>
            <a:r>
              <a:rPr lang="cs-CZ" sz="2000" dirty="0">
                <a:solidFill>
                  <a:srgbClr val="0070C0"/>
                </a:solidFill>
              </a:rPr>
              <a:t>– legalizace dražeb přes exekutory </a:t>
            </a:r>
            <a:endParaRPr lang="cs-CZ" sz="2000" dirty="0" smtClean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0070C0"/>
                </a:solidFill>
              </a:rPr>
              <a:t>UNIE spolků insolvenčních správců – sdružuje regionální spolky IS, společná setkání, komunikace vzájemných konfliktních oblastí, řešení lze přenést hromadně na členskou základnu </a:t>
            </a:r>
            <a:endParaRPr lang="cs-CZ" sz="2000" dirty="0">
              <a:solidFill>
                <a:srgbClr val="0070C0"/>
              </a:solidFill>
            </a:endParaRPr>
          </a:p>
          <a:p>
            <a:pPr marL="3543300" lvl="7" indent="-342900">
              <a:buFont typeface="Wingdings" panose="05000000000000000000" pitchFamily="2" charset="2"/>
              <a:buChar char="§"/>
            </a:pPr>
            <a:r>
              <a:rPr lang="cs-CZ" sz="2000" dirty="0" smtClean="0">
                <a:solidFill>
                  <a:srgbClr val="4FAADA"/>
                </a:solidFill>
              </a:rPr>
              <a:t>WWW.UNIESPRAVCU.CZ</a:t>
            </a:r>
            <a:endParaRPr lang="cs-CZ" sz="2000" dirty="0">
              <a:solidFill>
                <a:srgbClr val="4FAADA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000" dirty="0">
              <a:solidFill>
                <a:srgbClr val="4FAAD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22181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0" y="12879"/>
            <a:ext cx="12192000" cy="6858000"/>
          </a:xfrm>
          <a:prstGeom prst="rect">
            <a:avLst/>
          </a:prstGeom>
          <a:solidFill>
            <a:srgbClr val="4FA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Picture 3" descr="Snímek obrazovky 2016-12-11 v 10.52.1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121" y="2751423"/>
            <a:ext cx="4587757" cy="135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23954"/>
      </p:ext>
    </p:extLst>
  </p:cSld>
  <p:clrMapOvr>
    <a:masterClrMapping/>
  </p:clrMapOvr>
  <p:transition spd="slow" advClick="0" advTm="4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452</TotalTime>
  <Words>1343</Words>
  <Application>Microsoft Office PowerPoint</Application>
  <PresentationFormat>Širokoúhlá obrazovka</PresentationFormat>
  <Paragraphs>195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Benes Consulting Group s.r.o.</dc:creator>
  <cp:lastModifiedBy>Asus</cp:lastModifiedBy>
  <cp:revision>46</cp:revision>
  <dcterms:created xsi:type="dcterms:W3CDTF">2017-01-30T08:24:44Z</dcterms:created>
  <dcterms:modified xsi:type="dcterms:W3CDTF">2017-06-20T08:20:54Z</dcterms:modified>
</cp:coreProperties>
</file>