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25"/>
  </p:notesMasterIdLst>
  <p:handoutMasterIdLst>
    <p:handoutMasterId r:id="rId26"/>
  </p:handoutMasterIdLst>
  <p:sldIdLst>
    <p:sldId id="580" r:id="rId2"/>
    <p:sldId id="635" r:id="rId3"/>
    <p:sldId id="636" r:id="rId4"/>
    <p:sldId id="645" r:id="rId5"/>
    <p:sldId id="646" r:id="rId6"/>
    <p:sldId id="647" r:id="rId7"/>
    <p:sldId id="648" r:id="rId8"/>
    <p:sldId id="640" r:id="rId9"/>
    <p:sldId id="641" r:id="rId10"/>
    <p:sldId id="644" r:id="rId11"/>
    <p:sldId id="658" r:id="rId12"/>
    <p:sldId id="659" r:id="rId13"/>
    <p:sldId id="660" r:id="rId14"/>
    <p:sldId id="661" r:id="rId15"/>
    <p:sldId id="662" r:id="rId16"/>
    <p:sldId id="649" r:id="rId17"/>
    <p:sldId id="653" r:id="rId18"/>
    <p:sldId id="654" r:id="rId19"/>
    <p:sldId id="651" r:id="rId20"/>
    <p:sldId id="652" r:id="rId21"/>
    <p:sldId id="655" r:id="rId22"/>
    <p:sldId id="650" r:id="rId23"/>
    <p:sldId id="656" r:id="rId24"/>
  </p:sldIdLst>
  <p:sldSz cx="9144000" cy="6858000" type="screen4x3"/>
  <p:notesSz cx="6799263" cy="99298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FF00"/>
    <a:srgbClr val="FF00FF"/>
    <a:srgbClr val="83C400"/>
    <a:srgbClr val="0DBAE3"/>
    <a:srgbClr val="2080D0"/>
    <a:srgbClr val="00FF99"/>
    <a:srgbClr val="99FF99"/>
    <a:srgbClr val="436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69" autoAdjust="0"/>
    <p:restoredTop sz="98526" autoAdjust="0"/>
  </p:normalViewPr>
  <p:slideViewPr>
    <p:cSldViewPr>
      <p:cViewPr varScale="1">
        <p:scale>
          <a:sx n="86" d="100"/>
          <a:sy n="86" d="100"/>
        </p:scale>
        <p:origin x="972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3402" y="3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podíl kraje na celkovém dluhu v Registru FO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9.4968080469691338E-2"/>
                  <c:y val="-3.04084986725612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157636331005956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8.309707041097994E-2"/>
                  <c:y val="-9.12254960176838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7.8009494671532217E-2"/>
                  <c:y val="-3.04084986725624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8.1401211831164055E-2"/>
                  <c:y val="-1.1149654044850841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6.4442626033004852E-2"/>
                  <c:y val="3.0408498672560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6.6138484612820833E-2"/>
                  <c:y val="-6.08169973451231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5.5963333133925319E-2"/>
                  <c:y val="-5.574827022425420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5.5963333133925257E-2"/>
                  <c:y val="3.04084986725612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5.7659191713741176E-2"/>
                  <c:y val="-6.08169973451225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5.7659191713741176E-2"/>
                  <c:y val="-3.04084986725612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5.93550502935571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5.0875757394477535E-2"/>
                  <c:y val="-9.12254960176838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5.4267474554109373E-2"/>
                  <c:y val="-3.04084986725612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List1!$A$2:$A$15</c:f>
              <c:strCache>
                <c:ptCount val="14"/>
                <c:pt idx="0">
                  <c:v>Moravskoslezský</c:v>
                </c:pt>
                <c:pt idx="1">
                  <c:v>Středočeský</c:v>
                </c:pt>
                <c:pt idx="2">
                  <c:v>Ústecký</c:v>
                </c:pt>
                <c:pt idx="3">
                  <c:v>Jihomoravský</c:v>
                </c:pt>
                <c:pt idx="4">
                  <c:v>Praha</c:v>
                </c:pt>
                <c:pt idx="5">
                  <c:v>Olomoucký</c:v>
                </c:pt>
                <c:pt idx="6">
                  <c:v>Jihočeský</c:v>
                </c:pt>
                <c:pt idx="7">
                  <c:v>Plzeňský</c:v>
                </c:pt>
                <c:pt idx="8">
                  <c:v>Liberecký</c:v>
                </c:pt>
                <c:pt idx="9">
                  <c:v>Královéhradecký</c:v>
                </c:pt>
                <c:pt idx="10">
                  <c:v>Karlovarský</c:v>
                </c:pt>
                <c:pt idx="11">
                  <c:v>Pardubický</c:v>
                </c:pt>
                <c:pt idx="12">
                  <c:v>Zlínský</c:v>
                </c:pt>
                <c:pt idx="13">
                  <c:v>Vysočina</c:v>
                </c:pt>
              </c:strCache>
            </c:strRef>
          </c:cat>
          <c:val>
            <c:numRef>
              <c:f>List1!$B$2:$B$15</c:f>
              <c:numCache>
                <c:formatCode>0.00%</c:formatCode>
                <c:ptCount val="14"/>
                <c:pt idx="0">
                  <c:v>0.13900000000000001</c:v>
                </c:pt>
                <c:pt idx="1">
                  <c:v>0.123</c:v>
                </c:pt>
                <c:pt idx="2">
                  <c:v>0.12</c:v>
                </c:pt>
                <c:pt idx="3">
                  <c:v>9.4E-2</c:v>
                </c:pt>
                <c:pt idx="4">
                  <c:v>8.7999999999999995E-2</c:v>
                </c:pt>
                <c:pt idx="5">
                  <c:v>5.7000000000000002E-2</c:v>
                </c:pt>
                <c:pt idx="6">
                  <c:v>5.3999999999999999E-2</c:v>
                </c:pt>
                <c:pt idx="7">
                  <c:v>5.3999999999999999E-2</c:v>
                </c:pt>
                <c:pt idx="8">
                  <c:v>5.2999999999999999E-2</c:v>
                </c:pt>
                <c:pt idx="9">
                  <c:v>5.0999999999999997E-2</c:v>
                </c:pt>
                <c:pt idx="10">
                  <c:v>4.7E-2</c:v>
                </c:pt>
                <c:pt idx="11">
                  <c:v>4.4999999999999998E-2</c:v>
                </c:pt>
                <c:pt idx="12">
                  <c:v>0.04</c:v>
                </c:pt>
                <c:pt idx="13">
                  <c:v>3.3000000000000002E-2</c:v>
                </c:pt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.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strRef>
              <c:f>List1!$A$2:$A$15</c:f>
              <c:strCache>
                <c:ptCount val="14"/>
                <c:pt idx="0">
                  <c:v>Moravskoslezský</c:v>
                </c:pt>
                <c:pt idx="1">
                  <c:v>Středočeský</c:v>
                </c:pt>
                <c:pt idx="2">
                  <c:v>Ústecký</c:v>
                </c:pt>
                <c:pt idx="3">
                  <c:v>Jihomoravský</c:v>
                </c:pt>
                <c:pt idx="4">
                  <c:v>Praha</c:v>
                </c:pt>
                <c:pt idx="5">
                  <c:v>Olomoucký</c:v>
                </c:pt>
                <c:pt idx="6">
                  <c:v>Jihočeský</c:v>
                </c:pt>
                <c:pt idx="7">
                  <c:v>Plzeňský</c:v>
                </c:pt>
                <c:pt idx="8">
                  <c:v>Liberecký</c:v>
                </c:pt>
                <c:pt idx="9">
                  <c:v>Královéhradecký</c:v>
                </c:pt>
                <c:pt idx="10">
                  <c:v>Karlovarský</c:v>
                </c:pt>
                <c:pt idx="11">
                  <c:v>Pardubický</c:v>
                </c:pt>
                <c:pt idx="12">
                  <c:v>Zlínský</c:v>
                </c:pt>
                <c:pt idx="13">
                  <c:v>Vysočina</c:v>
                </c:pt>
              </c:strCache>
            </c:strRef>
          </c:cat>
          <c:val>
            <c:numRef>
              <c:f>List1!$C$2:$C$15</c:f>
              <c:numCache>
                <c:formatCode>0.00%</c:formatCode>
                <c:ptCount val="14"/>
                <c:pt idx="0">
                  <c:v>0.86099999999999999</c:v>
                </c:pt>
                <c:pt idx="1">
                  <c:v>0.877</c:v>
                </c:pt>
                <c:pt idx="2">
                  <c:v>0.88</c:v>
                </c:pt>
                <c:pt idx="3">
                  <c:v>0.90600000000000003</c:v>
                </c:pt>
                <c:pt idx="4">
                  <c:v>0.91200000000000003</c:v>
                </c:pt>
                <c:pt idx="5">
                  <c:v>0.94299999999999995</c:v>
                </c:pt>
                <c:pt idx="6">
                  <c:v>0.94599999999999995</c:v>
                </c:pt>
                <c:pt idx="7">
                  <c:v>0.94599999999999995</c:v>
                </c:pt>
                <c:pt idx="8">
                  <c:v>0.94699999999999995</c:v>
                </c:pt>
                <c:pt idx="9">
                  <c:v>0.94899999999999995</c:v>
                </c:pt>
                <c:pt idx="10">
                  <c:v>0.95299999999999996</c:v>
                </c:pt>
                <c:pt idx="11">
                  <c:v>0.95499999999999996</c:v>
                </c:pt>
                <c:pt idx="12">
                  <c:v>0.96</c:v>
                </c:pt>
                <c:pt idx="13">
                  <c:v>0.96699999999999997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100"/>
        <c:axId val="287238648"/>
        <c:axId val="287237472"/>
      </c:barChart>
      <c:catAx>
        <c:axId val="2872386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87237472"/>
        <c:crosses val="autoZero"/>
        <c:auto val="1"/>
        <c:lblAlgn val="ctr"/>
        <c:lblOffset val="100"/>
        <c:noMultiLvlLbl val="0"/>
      </c:catAx>
      <c:valAx>
        <c:axId val="287237472"/>
        <c:scaling>
          <c:orientation val="minMax"/>
          <c:max val="0.15000000000000002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87238648"/>
        <c:crosses val="autoZero"/>
        <c:crossBetween val="between"/>
        <c:majorUnit val="1.0000000000000002E-2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655392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2947088" cy="496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5" rIns="95568" bIns="47785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175" y="2"/>
            <a:ext cx="2947088" cy="496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5" rIns="95568" bIns="47785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6125"/>
            <a:ext cx="4964113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088" y="4715864"/>
            <a:ext cx="4989090" cy="4468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5" rIns="95568" bIns="477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Klepnutím lze upravit styly předlohy textu.</a:t>
            </a:r>
          </a:p>
          <a:p>
            <a:pPr lvl="1"/>
            <a:r>
              <a:rPr lang="en-GB" noProof="0" smtClean="0"/>
              <a:t>Druhá úroveň</a:t>
            </a:r>
          </a:p>
          <a:p>
            <a:pPr lvl="2"/>
            <a:r>
              <a:rPr lang="en-GB" noProof="0" smtClean="0"/>
              <a:t>Třetí úroveň</a:t>
            </a:r>
          </a:p>
          <a:p>
            <a:pPr lvl="3"/>
            <a:r>
              <a:rPr lang="en-GB" noProof="0" smtClean="0"/>
              <a:t>Čtvrtá úroveň</a:t>
            </a:r>
          </a:p>
          <a:p>
            <a:pPr lvl="4"/>
            <a:r>
              <a:rPr lang="en-GB" noProof="0" smtClean="0"/>
              <a:t>Pátá úroveň</a:t>
            </a:r>
          </a:p>
        </p:txBody>
      </p:sp>
      <p:sp>
        <p:nvSpPr>
          <p:cNvPr id="159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3324"/>
            <a:ext cx="2947088" cy="496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5" rIns="95568" bIns="47785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59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175" y="9433324"/>
            <a:ext cx="2947088" cy="496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5" rIns="95568" bIns="47785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BD390988-C2C6-456B-9DB4-83A1A99B759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594426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6125"/>
            <a:ext cx="4967287" cy="3724275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smtClean="0"/>
          </a:p>
        </p:txBody>
      </p:sp>
    </p:spTree>
    <p:extLst>
      <p:ext uri="{BB962C8B-B14F-4D97-AF65-F5344CB8AC3E}">
        <p14:creationId xmlns:p14="http://schemas.microsoft.com/office/powerpoint/2010/main" val="604664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>
              <a:latin typeface="Arial" panose="020B0604020202020204" pitchFamily="34" charset="0"/>
            </a:endParaRPr>
          </a:p>
        </p:txBody>
      </p:sp>
      <p:sp>
        <p:nvSpPr>
          <p:cNvPr id="44036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68846633-D9E3-4450-8B3A-AA473A50CE4C}" type="slidenum">
              <a:rPr lang="en-GB" altLang="cs-CZ" sz="1200" smtClean="0"/>
              <a:pPr/>
              <a:t>4</a:t>
            </a:fld>
            <a:endParaRPr lang="en-GB" altLang="cs-CZ" sz="1200" smtClean="0"/>
          </a:p>
        </p:txBody>
      </p:sp>
    </p:spTree>
    <p:extLst>
      <p:ext uri="{BB962C8B-B14F-4D97-AF65-F5344CB8AC3E}">
        <p14:creationId xmlns:p14="http://schemas.microsoft.com/office/powerpoint/2010/main" val="2192753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>
              <a:latin typeface="Arial" panose="020B0604020202020204" pitchFamily="34" charset="0"/>
            </a:endParaRPr>
          </a:p>
        </p:txBody>
      </p:sp>
      <p:sp>
        <p:nvSpPr>
          <p:cNvPr id="46084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0F386A4-E325-4EF7-A309-E9D6E9B4D009}" type="slidenum">
              <a:rPr lang="en-GB" altLang="cs-CZ" sz="1200" smtClean="0"/>
              <a:pPr/>
              <a:t>5</a:t>
            </a:fld>
            <a:endParaRPr lang="en-GB" altLang="cs-CZ" sz="1200" smtClean="0"/>
          </a:p>
        </p:txBody>
      </p:sp>
    </p:spTree>
    <p:extLst>
      <p:ext uri="{BB962C8B-B14F-4D97-AF65-F5344CB8AC3E}">
        <p14:creationId xmlns:p14="http://schemas.microsoft.com/office/powerpoint/2010/main" val="35764404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>
              <a:latin typeface="Arial" panose="020B0604020202020204" pitchFamily="34" charset="0"/>
            </a:endParaRPr>
          </a:p>
        </p:txBody>
      </p:sp>
      <p:sp>
        <p:nvSpPr>
          <p:cNvPr id="48132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ED14B02-4BA6-431E-8EFF-C00064E6115C}" type="slidenum">
              <a:rPr lang="en-GB" altLang="cs-CZ" sz="1200" smtClean="0"/>
              <a:pPr/>
              <a:t>6</a:t>
            </a:fld>
            <a:endParaRPr lang="en-GB" altLang="cs-CZ" sz="1200" smtClean="0"/>
          </a:p>
        </p:txBody>
      </p:sp>
    </p:spTree>
    <p:extLst>
      <p:ext uri="{BB962C8B-B14F-4D97-AF65-F5344CB8AC3E}">
        <p14:creationId xmlns:p14="http://schemas.microsoft.com/office/powerpoint/2010/main" val="40464460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>
              <a:latin typeface="Arial" panose="020B0604020202020204" pitchFamily="34" charset="0"/>
            </a:endParaRPr>
          </a:p>
        </p:txBody>
      </p:sp>
      <p:sp>
        <p:nvSpPr>
          <p:cNvPr id="50180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B36F8DF-6D81-4C81-933E-B90B8CF22956}" type="slidenum">
              <a:rPr lang="en-GB" altLang="cs-CZ" sz="1200" smtClean="0"/>
              <a:pPr/>
              <a:t>7</a:t>
            </a:fld>
            <a:endParaRPr lang="en-GB" altLang="cs-CZ" sz="1200" smtClean="0"/>
          </a:p>
        </p:txBody>
      </p:sp>
    </p:spTree>
    <p:extLst>
      <p:ext uri="{BB962C8B-B14F-4D97-AF65-F5344CB8AC3E}">
        <p14:creationId xmlns:p14="http://schemas.microsoft.com/office/powerpoint/2010/main" val="391124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FC3D9CE6-6538-42A4-9891-72DCA2F44435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18721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FAFCF-5848-4F4C-81C8-BFEFBE0449B7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96591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7869D5-0ACF-4F59-A0C7-6F742C3FF35A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06586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09600" y="2286000"/>
            <a:ext cx="37719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33900" y="2286000"/>
            <a:ext cx="37719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F97FAD-7C45-40B1-A9FC-D1066DED9299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81185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56B6D8-1764-4BE5-83CC-E35BFE250B24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65222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FFCCE4-7659-4542-BC48-FEEEF6EBEB4C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91350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BFECB1-A702-4F9C-AA71-12E1D1B85AE0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67863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1D993D-FC53-4963-A408-DE983A811736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49568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EEE68B-9189-4C6C-B1D5-57775B3E256F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02913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9FC8ED-A489-41C4-89A5-6374C9774BBD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56312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61175" y="617538"/>
            <a:ext cx="2082800" cy="5554662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09601" y="617538"/>
            <a:ext cx="6099175" cy="5554662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67171-A009-42B0-9945-3839825A9DA9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59370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539552" y="1353046"/>
            <a:ext cx="8424936" cy="779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cs-CZ" dirty="0" smtClean="0"/>
              <a:t>Klepnutím lze upravit styl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2286000"/>
            <a:ext cx="7696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</a:p>
        </p:txBody>
      </p:sp>
      <p:sp>
        <p:nvSpPr>
          <p:cNvPr id="6452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452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452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03504" y="6140152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7B3AA58-F1EB-4FCA-9DEA-C74A6606FE34}" type="slidenum">
              <a:rPr lang="cs-CZ" smtClean="0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64526" name="Text Box 14"/>
          <p:cNvSpPr txBox="1">
            <a:spLocks noChangeArrowheads="1"/>
          </p:cNvSpPr>
          <p:nvPr/>
        </p:nvSpPr>
        <p:spPr bwMode="auto">
          <a:xfrm>
            <a:off x="6248400" y="304800"/>
            <a:ext cx="243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GB" sz="2400" dirty="0"/>
          </a:p>
        </p:txBody>
      </p:sp>
      <p:sp>
        <p:nvSpPr>
          <p:cNvPr id="64528" name="Text Box 16"/>
          <p:cNvSpPr txBox="1">
            <a:spLocks noChangeArrowheads="1"/>
          </p:cNvSpPr>
          <p:nvPr/>
        </p:nvSpPr>
        <p:spPr bwMode="auto">
          <a:xfrm>
            <a:off x="1752600" y="381000"/>
            <a:ext cx="236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GB" sz="2400" dirty="0"/>
          </a:p>
        </p:txBody>
      </p:sp>
      <p:pic>
        <p:nvPicPr>
          <p:cNvPr id="19" name="Picture 18" descr="SOLUS_cz.pn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28" y="235250"/>
            <a:ext cx="2195736" cy="44997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56" r:id="rId1"/>
    <p:sldLayoutId id="2147484246" r:id="rId2"/>
    <p:sldLayoutId id="2147484247" r:id="rId3"/>
    <p:sldLayoutId id="2147484248" r:id="rId4"/>
    <p:sldLayoutId id="2147484249" r:id="rId5"/>
    <p:sldLayoutId id="2147484250" r:id="rId6"/>
    <p:sldLayoutId id="2147484251" r:id="rId7"/>
    <p:sldLayoutId id="2147484252" r:id="rId8"/>
    <p:sldLayoutId id="2147484253" r:id="rId9"/>
    <p:sldLayoutId id="2147484254" r:id="rId10"/>
    <p:sldLayoutId id="2147484255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Arial"/>
          <a:ea typeface="+mj-ea"/>
          <a:cs typeface="Arial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5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Arial"/>
          <a:cs typeface="Arial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200">
          <a:solidFill>
            <a:schemeClr val="tx1"/>
          </a:solidFill>
          <a:latin typeface="Arial"/>
          <a:cs typeface="Arial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Arial"/>
          <a:cs typeface="Arial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Arial"/>
          <a:cs typeface="Arial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mailto:jan.stopka@solus.cz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2743200" y="42672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GB">
              <a:latin typeface="Arial"/>
              <a:cs typeface="Arial"/>
            </a:endParaRPr>
          </a:p>
        </p:txBody>
      </p:sp>
      <p:sp>
        <p:nvSpPr>
          <p:cNvPr id="3079" name="Rectangle 8"/>
          <p:cNvSpPr>
            <a:spLocks noChangeArrowheads="1"/>
          </p:cNvSpPr>
          <p:nvPr/>
        </p:nvSpPr>
        <p:spPr bwMode="auto">
          <a:xfrm>
            <a:off x="1403648" y="5517232"/>
            <a:ext cx="7668344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r"/>
            <a:r>
              <a:rPr lang="cs-CZ" sz="2000" i="1" dirty="0">
                <a:latin typeface="Arial"/>
                <a:cs typeface="Arial"/>
              </a:rPr>
              <a:t>Praha, </a:t>
            </a:r>
            <a:r>
              <a:rPr lang="cs-CZ" sz="2000" i="1" dirty="0" smtClean="0">
                <a:latin typeface="Arial"/>
                <a:cs typeface="Arial"/>
              </a:rPr>
              <a:t>20. června 2017</a:t>
            </a:r>
            <a:endParaRPr lang="cs-CZ" sz="2000" i="1" dirty="0">
              <a:latin typeface="Arial"/>
              <a:cs typeface="Arial"/>
            </a:endParaRPr>
          </a:p>
        </p:txBody>
      </p:sp>
      <p:pic>
        <p:nvPicPr>
          <p:cNvPr id="9" name="Picture 8" descr="SOLUS_cz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20" y="418752"/>
            <a:ext cx="2664296" cy="545993"/>
          </a:xfrm>
          <a:prstGeom prst="rect">
            <a:avLst/>
          </a:prstGeom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771800" y="4365104"/>
            <a:ext cx="627739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r" eaLnBrk="1" hangingPunct="1"/>
            <a:r>
              <a:rPr lang="cs-CZ" sz="2000" dirty="0" smtClean="0">
                <a:solidFill>
                  <a:schemeClr val="bg1"/>
                </a:solidFill>
              </a:rPr>
              <a:t>Jan Stopka, tajemník sdružení </a:t>
            </a:r>
            <a:r>
              <a:rPr lang="cs-CZ" sz="2000" dirty="0">
                <a:solidFill>
                  <a:schemeClr val="bg1"/>
                </a:solidFill>
              </a:rPr>
              <a:t>SOLUS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19872" y="1514376"/>
            <a:ext cx="5633516" cy="2706712"/>
          </a:xfrm>
        </p:spPr>
        <p:txBody>
          <a:bodyPr/>
          <a:lstStyle/>
          <a:p>
            <a:r>
              <a:rPr lang="cs-CZ" sz="2600" i="1" dirty="0" smtClean="0">
                <a:solidFill>
                  <a:schemeClr val="bg1"/>
                </a:solidFill>
              </a:rPr>
              <a:t>Aktuální </a:t>
            </a:r>
            <a:r>
              <a:rPr lang="cs-CZ" sz="2600" i="1" dirty="0">
                <a:solidFill>
                  <a:schemeClr val="bg1"/>
                </a:solidFill>
              </a:rPr>
              <a:t>statistiky a porovnání </a:t>
            </a:r>
            <a:r>
              <a:rPr lang="cs-CZ" sz="2600" i="1" dirty="0" smtClean="0">
                <a:solidFill>
                  <a:schemeClr val="bg1"/>
                </a:solidFill>
              </a:rPr>
              <a:t>informací v </a:t>
            </a:r>
            <a:r>
              <a:rPr lang="cs-CZ" sz="2600" i="1" dirty="0">
                <a:solidFill>
                  <a:schemeClr val="bg1"/>
                </a:solidFill>
              </a:rPr>
              <a:t>registrech klientských informací </a:t>
            </a:r>
            <a:r>
              <a:rPr lang="cs-CZ" sz="2600" i="1" dirty="0" smtClean="0">
                <a:solidFill>
                  <a:schemeClr val="bg1"/>
                </a:solidFill>
              </a:rPr>
              <a:t>SOLUS, </a:t>
            </a:r>
            <a:r>
              <a:rPr lang="pt-BR" sz="2600" i="1" dirty="0" smtClean="0">
                <a:solidFill>
                  <a:schemeClr val="bg1"/>
                </a:solidFill>
              </a:rPr>
              <a:t>Centrální evidenci exekucí a Insolvencním rejstríku</a:t>
            </a:r>
            <a:endParaRPr lang="cs-CZ" sz="26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1268760"/>
            <a:ext cx="8424936" cy="1008112"/>
          </a:xfrm>
        </p:spPr>
        <p:txBody>
          <a:bodyPr/>
          <a:lstStyle/>
          <a:p>
            <a:r>
              <a:rPr lang="cs-CZ" sz="2800" dirty="0"/>
              <a:t>V Registru FO je aktuálně 650 tisíc dospělých              s dluhem po splatnosti (7,4 % občanů ČR)</a:t>
            </a:r>
          </a:p>
        </p:txBody>
      </p:sp>
      <p:pic>
        <p:nvPicPr>
          <p:cNvPr id="5" name="Obrázek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502703"/>
            <a:ext cx="5472608" cy="395063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aoblený obdélníkový bublinový popisek 6"/>
          <p:cNvSpPr/>
          <p:nvPr/>
        </p:nvSpPr>
        <p:spPr bwMode="auto">
          <a:xfrm>
            <a:off x="5868144" y="2852936"/>
            <a:ext cx="2952328" cy="1152128"/>
          </a:xfrm>
          <a:prstGeom prst="wedgeRoundRectCallout">
            <a:avLst>
              <a:gd name="adj1" fmla="val -60252"/>
              <a:gd name="adj2" fmla="val 74525"/>
              <a:gd name="adj3" fmla="val 16667"/>
            </a:avLst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Členům sdružení SOLUS dluží osoby zapsané                  v Registru FO celkem řádově </a:t>
            </a: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50 miliard Kč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6" name="Obdélník 5"/>
          <p:cNvSpPr/>
          <p:nvPr/>
        </p:nvSpPr>
        <p:spPr>
          <a:xfrm>
            <a:off x="3563888" y="6207117"/>
            <a:ext cx="252028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cs-CZ" sz="1000" dirty="0">
                <a:latin typeface="Arial" panose="020B0604020202020204" pitchFamily="34" charset="0"/>
                <a:cs typeface="Arial" panose="020B0604020202020204" pitchFamily="34" charset="0"/>
              </a:rPr>
              <a:t>Pozn.: aktuální data k 31.3.2017</a:t>
            </a:r>
          </a:p>
        </p:txBody>
      </p:sp>
    </p:spTree>
    <p:extLst>
      <p:ext uri="{BB962C8B-B14F-4D97-AF65-F5344CB8AC3E}">
        <p14:creationId xmlns:p14="http://schemas.microsoft.com/office/powerpoint/2010/main" val="417809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 bwMode="auto">
          <a:xfrm>
            <a:off x="0" y="1052736"/>
            <a:ext cx="9144000" cy="561662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pic>
        <p:nvPicPr>
          <p:cNvPr id="8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520" y="2492896"/>
            <a:ext cx="7156225" cy="4106526"/>
          </a:xfrm>
        </p:spPr>
      </p:pic>
      <p:sp>
        <p:nvSpPr>
          <p:cNvPr id="5122" name="Nadpis 1"/>
          <p:cNvSpPr>
            <a:spLocks noGrp="1"/>
          </p:cNvSpPr>
          <p:nvPr>
            <p:ph type="title"/>
          </p:nvPr>
        </p:nvSpPr>
        <p:spPr>
          <a:xfrm>
            <a:off x="539552" y="1353046"/>
            <a:ext cx="8568952" cy="779810"/>
          </a:xfrm>
        </p:spPr>
        <p:txBody>
          <a:bodyPr/>
          <a:lstStyle/>
          <a:p>
            <a:r>
              <a:rPr lang="cs-CZ" sz="2800" b="1" dirty="0"/>
              <a:t>Podstatné rozdíly </a:t>
            </a:r>
            <a:r>
              <a:rPr lang="cs-CZ" sz="2800" dirty="0" smtClean="0"/>
              <a:t>v zadlužení jsou nejen </a:t>
            </a:r>
            <a:r>
              <a:rPr lang="cs-CZ" sz="2800" dirty="0"/>
              <a:t>mezi kraji, </a:t>
            </a:r>
            <a:br>
              <a:rPr lang="cs-CZ" sz="2800" dirty="0"/>
            </a:br>
            <a:r>
              <a:rPr lang="cs-CZ" sz="2800" dirty="0"/>
              <a:t>ale </a:t>
            </a:r>
            <a:r>
              <a:rPr lang="cs-CZ" sz="2800" dirty="0" smtClean="0"/>
              <a:t>také </a:t>
            </a:r>
            <a:r>
              <a:rPr lang="cs-CZ" sz="2800" b="1" dirty="0" smtClean="0"/>
              <a:t>mezi </a:t>
            </a:r>
            <a:r>
              <a:rPr lang="cs-CZ" sz="2800" b="1" dirty="0"/>
              <a:t>okresy v rámci krajů</a:t>
            </a:r>
          </a:p>
        </p:txBody>
      </p:sp>
      <p:graphicFrame>
        <p:nvGraphicFramePr>
          <p:cNvPr id="7" name="Zástupný symbol pro obsah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0071227"/>
              </p:ext>
            </p:extLst>
          </p:nvPr>
        </p:nvGraphicFramePr>
        <p:xfrm>
          <a:off x="5220072" y="2276872"/>
          <a:ext cx="3888432" cy="1048122"/>
        </p:xfrm>
        <a:graphic>
          <a:graphicData uri="http://schemas.openxmlformats.org/drawingml/2006/table">
            <a:tbl>
              <a:tblPr/>
              <a:tblGrid>
                <a:gridCol w="1199707"/>
                <a:gridCol w="1261217"/>
                <a:gridCol w="1427508"/>
              </a:tblGrid>
              <a:tr h="64807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0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Moravskoslezský kraj</a:t>
                      </a:r>
                      <a:endParaRPr lang="cs-CZ" sz="1000" b="1" i="0" u="none" strike="noStrike" kern="1200" dirty="0">
                        <a:solidFill>
                          <a:srgbClr val="FFFFFF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Okres</a:t>
                      </a:r>
                      <a:endParaRPr lang="cs-CZ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Podíl osob</a:t>
                      </a:r>
                      <a:r>
                        <a:rPr lang="cs-CZ" sz="10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s dluhem po splatnosti v Registru FO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200" b="1" i="0" u="none" strike="noStrike" kern="1200" dirty="0" smtClean="0">
                          <a:solidFill>
                            <a:srgbClr val="00B05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Nejlepší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Frýdek-Místek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6,31 %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2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Nejhorší</a:t>
                      </a:r>
                      <a:endParaRPr lang="cs-CZ" sz="1200" b="1" i="0" u="none" strike="noStrike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Bruntál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13,38 %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606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22" y="2204864"/>
            <a:ext cx="5510213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Nadpis 1"/>
          <p:cNvSpPr txBox="1">
            <a:spLocks/>
          </p:cNvSpPr>
          <p:nvPr/>
        </p:nvSpPr>
        <p:spPr bwMode="auto">
          <a:xfrm>
            <a:off x="323403" y="1052736"/>
            <a:ext cx="8353053" cy="690563"/>
          </a:xfrm>
          <a:prstGeom prst="rect">
            <a:avLst/>
          </a:prstGeom>
          <a:noFill/>
          <a:ln>
            <a:noFill/>
          </a:ln>
          <a:extLst/>
        </p:spPr>
        <p:txBody>
          <a:bodyPr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cs-CZ" altLang="cs-CZ" sz="2800" b="1" dirty="0">
                <a:latin typeface="Arial"/>
                <a:cs typeface="Arial"/>
              </a:rPr>
              <a:t>Okresy </a:t>
            </a:r>
            <a:r>
              <a:rPr lang="cs-CZ" altLang="cs-CZ" sz="2800" b="1" dirty="0" smtClean="0">
                <a:latin typeface="Arial"/>
                <a:cs typeface="Arial"/>
              </a:rPr>
              <a:t>ČR: </a:t>
            </a:r>
            <a:r>
              <a:rPr lang="cs-CZ" altLang="cs-CZ" sz="2800" b="1" u="sng" dirty="0" smtClean="0">
                <a:latin typeface="Arial"/>
                <a:cs typeface="Arial"/>
              </a:rPr>
              <a:t>nejmenší </a:t>
            </a:r>
            <a:r>
              <a:rPr lang="cs-CZ" altLang="cs-CZ" sz="2800" b="1" u="sng" dirty="0">
                <a:latin typeface="Arial"/>
                <a:cs typeface="Arial"/>
              </a:rPr>
              <a:t>počet osob v prodlení</a:t>
            </a:r>
          </a:p>
        </p:txBody>
      </p:sp>
      <p:graphicFrame>
        <p:nvGraphicFramePr>
          <p:cNvPr id="6" name="Tabulk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506797"/>
              </p:ext>
            </p:extLst>
          </p:nvPr>
        </p:nvGraphicFramePr>
        <p:xfrm>
          <a:off x="487040" y="5065124"/>
          <a:ext cx="4445000" cy="11001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907881"/>
                <a:gridCol w="1537119"/>
              </a:tblGrid>
              <a:tr h="27372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dirty="0" smtClean="0"/>
                        <a:t>Okres s nejnižším počtem osob v prodlení</a:t>
                      </a:r>
                    </a:p>
                  </a:txBody>
                  <a:tcPr marL="91436" marR="91436" marT="45778" marB="45778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75248">
                <a:tc>
                  <a:txBody>
                    <a:bodyPr/>
                    <a:lstStyle/>
                    <a:p>
                      <a:r>
                        <a:rPr lang="cs-CZ" sz="1200" dirty="0" smtClean="0"/>
                        <a:t>1) Okres Žďár nad Sázavou</a:t>
                      </a:r>
                    </a:p>
                  </a:txBody>
                  <a:tcPr marT="45753" marB="457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 smtClean="0"/>
                        <a:t>4,25%</a:t>
                      </a:r>
                      <a:endParaRPr lang="cs-CZ" sz="1200" b="1" dirty="0" smtClean="0"/>
                    </a:p>
                  </a:txBody>
                  <a:tcPr marT="45753" marB="45753"/>
                </a:tc>
              </a:tr>
              <a:tr h="275248">
                <a:tc>
                  <a:txBody>
                    <a:bodyPr/>
                    <a:lstStyle/>
                    <a:p>
                      <a:r>
                        <a:rPr lang="cs-CZ" sz="1200" dirty="0" smtClean="0"/>
                        <a:t>2) Okres Zlín</a:t>
                      </a:r>
                    </a:p>
                  </a:txBody>
                  <a:tcPr marT="45753" marB="457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 smtClean="0"/>
                        <a:t>4,59%</a:t>
                      </a:r>
                      <a:endParaRPr lang="cs-CZ" sz="1200" b="1" dirty="0" smtClean="0"/>
                    </a:p>
                  </a:txBody>
                  <a:tcPr marT="45753" marB="45753"/>
                </a:tc>
              </a:tr>
              <a:tr h="2752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dirty="0" smtClean="0"/>
                        <a:t>3) Okres Brno-venkov</a:t>
                      </a:r>
                    </a:p>
                  </a:txBody>
                  <a:tcPr marT="45753" marB="4575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dirty="0" smtClean="0"/>
                        <a:t>4,69%</a:t>
                      </a:r>
                      <a:endParaRPr lang="cs-CZ" sz="1200" b="1" dirty="0"/>
                    </a:p>
                  </a:txBody>
                  <a:tcPr marT="45753" marB="45753"/>
                </a:tc>
              </a:tr>
            </a:tbl>
          </a:graphicData>
        </a:graphic>
      </p:graphicFrame>
      <p:sp>
        <p:nvSpPr>
          <p:cNvPr id="11296" name="TextovéPole 29"/>
          <p:cNvSpPr txBox="1">
            <a:spLocks noChangeArrowheads="1"/>
          </p:cNvSpPr>
          <p:nvPr/>
        </p:nvSpPr>
        <p:spPr bwMode="auto">
          <a:xfrm>
            <a:off x="6597955" y="2624931"/>
            <a:ext cx="2430462" cy="1385887"/>
          </a:xfrm>
          <a:prstGeom prst="rect">
            <a:avLst/>
          </a:prstGeom>
          <a:gradFill rotWithShape="0">
            <a:gsLst>
              <a:gs pos="0">
                <a:srgbClr val="A3E99A"/>
              </a:gs>
              <a:gs pos="47800">
                <a:srgbClr val="C7F0C2"/>
              </a:gs>
              <a:gs pos="100000">
                <a:srgbClr val="E3F7E1"/>
              </a:gs>
            </a:gsLst>
            <a:lin ang="540000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cs-CZ" altLang="cs-CZ" sz="1200" dirty="0" smtClean="0"/>
              <a:t>Prosetín u Bystřice (PSČ 592 64)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cs-CZ" altLang="cs-CZ" sz="1200" dirty="0" smtClean="0"/>
              <a:t>Obyvatel nad 18 let: 313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cs-CZ" altLang="cs-CZ" sz="1200" dirty="0" smtClean="0"/>
              <a:t>Počet unik. RČ: 0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cs-CZ" altLang="cs-CZ" sz="1200" dirty="0" smtClean="0"/>
              <a:t>Počet unik. dluhů: 0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cs-CZ" altLang="cs-CZ" sz="1200" dirty="0" smtClean="0"/>
              <a:t>Dlužná částka: 0 Kč</a:t>
            </a:r>
          </a:p>
          <a:p>
            <a:pPr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r>
              <a:rPr lang="cs-CZ" altLang="cs-CZ" sz="1200" dirty="0" smtClean="0"/>
              <a:t>SOLUS Index: 0,00%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cs-CZ" altLang="cs-CZ" sz="1200" b="1" dirty="0" smtClean="0"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∅</a:t>
            </a:r>
            <a:r>
              <a:rPr lang="cs-CZ" altLang="cs-CZ" sz="1200" dirty="0" smtClean="0"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 d</a:t>
            </a:r>
            <a:r>
              <a:rPr lang="cs-CZ" altLang="cs-CZ" sz="1200" dirty="0" smtClean="0"/>
              <a:t>luh na unik. dlužníka: 0 Kč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413693" y="6309320"/>
            <a:ext cx="4878387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s-CZ" sz="1000" dirty="0">
                <a:solidFill>
                  <a:schemeClr val="bg1">
                    <a:lumMod val="50000"/>
                  </a:schemeClr>
                </a:solidFill>
              </a:rPr>
              <a:t>Pozn.: Data o okresech k 09/2016, data k obcím k roku 2016</a:t>
            </a:r>
          </a:p>
        </p:txBody>
      </p:sp>
      <p:pic>
        <p:nvPicPr>
          <p:cNvPr id="43030" name="Obráze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072" y="3101802"/>
            <a:ext cx="3367088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31" name="Nadpis 1"/>
          <p:cNvSpPr txBox="1">
            <a:spLocks/>
          </p:cNvSpPr>
          <p:nvPr/>
        </p:nvSpPr>
        <p:spPr bwMode="auto">
          <a:xfrm>
            <a:off x="335466" y="1514302"/>
            <a:ext cx="4070350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dirty="0">
                <a:solidFill>
                  <a:schemeClr val="accent5">
                    <a:lumMod val="50000"/>
                  </a:schemeClr>
                </a:solidFill>
              </a:rPr>
              <a:t>Prosetín u Bystřice (PSČ 592 64)</a:t>
            </a: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5924" y="4581673"/>
            <a:ext cx="3519254" cy="202374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3033" name="Nadpis 1"/>
          <p:cNvSpPr txBox="1">
            <a:spLocks/>
          </p:cNvSpPr>
          <p:nvPr/>
        </p:nvSpPr>
        <p:spPr bwMode="auto">
          <a:xfrm>
            <a:off x="7164388" y="3860800"/>
            <a:ext cx="1035050" cy="69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VS.</a:t>
            </a:r>
          </a:p>
        </p:txBody>
      </p:sp>
      <p:pic>
        <p:nvPicPr>
          <p:cNvPr id="43034" name="Obrázek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102294"/>
            <a:ext cx="2178765" cy="492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35" name="TextovéPole 12"/>
          <p:cNvSpPr txBox="1">
            <a:spLocks noChangeArrowheads="1"/>
          </p:cNvSpPr>
          <p:nvPr/>
        </p:nvSpPr>
        <p:spPr bwMode="auto">
          <a:xfrm>
            <a:off x="3043535" y="3784427"/>
            <a:ext cx="1035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400" b="1">
                <a:solidFill>
                  <a:schemeClr val="bg1"/>
                </a:solidFill>
              </a:rPr>
              <a:t>4,25%</a:t>
            </a:r>
          </a:p>
        </p:txBody>
      </p:sp>
    </p:spTree>
    <p:extLst>
      <p:ext uri="{BB962C8B-B14F-4D97-AF65-F5344CB8AC3E}">
        <p14:creationId xmlns:p14="http://schemas.microsoft.com/office/powerpoint/2010/main" val="21436312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1"/>
          <p:cNvSpPr txBox="1">
            <a:spLocks/>
          </p:cNvSpPr>
          <p:nvPr/>
        </p:nvSpPr>
        <p:spPr bwMode="auto">
          <a:xfrm>
            <a:off x="251520" y="1031875"/>
            <a:ext cx="8713093" cy="690563"/>
          </a:xfrm>
          <a:prstGeom prst="rect">
            <a:avLst/>
          </a:prstGeom>
          <a:noFill/>
          <a:ln>
            <a:noFill/>
          </a:ln>
          <a:extLst/>
        </p:spPr>
        <p:txBody>
          <a:bodyPr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cs-CZ" altLang="cs-CZ" sz="2800" b="1" dirty="0">
                <a:latin typeface="Arial"/>
                <a:cs typeface="Arial"/>
              </a:rPr>
              <a:t>Okresy </a:t>
            </a:r>
            <a:r>
              <a:rPr lang="cs-CZ" altLang="cs-CZ" sz="2800" b="1" dirty="0" smtClean="0">
                <a:latin typeface="Arial"/>
                <a:cs typeface="Arial"/>
              </a:rPr>
              <a:t>ČR: </a:t>
            </a:r>
            <a:r>
              <a:rPr lang="cs-CZ" altLang="cs-CZ" sz="2800" b="1" u="sng" dirty="0" smtClean="0">
                <a:latin typeface="Arial"/>
                <a:cs typeface="Arial"/>
              </a:rPr>
              <a:t>nejvyšší </a:t>
            </a:r>
            <a:r>
              <a:rPr lang="cs-CZ" altLang="cs-CZ" sz="2800" b="1" u="sng" dirty="0">
                <a:latin typeface="Arial"/>
                <a:cs typeface="Arial"/>
              </a:rPr>
              <a:t>počet osob v prodlení</a:t>
            </a:r>
          </a:p>
        </p:txBody>
      </p:sp>
      <p:sp>
        <p:nvSpPr>
          <p:cNvPr id="15389" name="TextovéPole 10"/>
          <p:cNvSpPr txBox="1">
            <a:spLocks noChangeArrowheads="1"/>
          </p:cNvSpPr>
          <p:nvPr/>
        </p:nvSpPr>
        <p:spPr bwMode="auto">
          <a:xfrm>
            <a:off x="6380528" y="2676529"/>
            <a:ext cx="2663825" cy="1384300"/>
          </a:xfrm>
          <a:prstGeom prst="rect">
            <a:avLst/>
          </a:prstGeom>
          <a:gradFill rotWithShape="0">
            <a:gsLst>
              <a:gs pos="0">
                <a:srgbClr val="FF8181"/>
              </a:gs>
              <a:gs pos="47800">
                <a:srgbClr val="FFB3B3"/>
              </a:gs>
              <a:gs pos="100000">
                <a:srgbClr val="FFB3B3"/>
              </a:gs>
            </a:gsLst>
            <a:lin ang="540000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cs-CZ" altLang="cs-CZ" sz="1200" dirty="0" smtClean="0"/>
              <a:t>Bečov (PSČ 435 26)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cs-CZ" altLang="cs-CZ" sz="1200" dirty="0" smtClean="0"/>
              <a:t>Obyvatel nad 18 let: 1 207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cs-CZ" altLang="cs-CZ" sz="1200" dirty="0" smtClean="0"/>
              <a:t>Počet unik. RČ: 493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cs-CZ" altLang="cs-CZ" sz="1200" dirty="0" smtClean="0"/>
              <a:t>Počet unik. dluhů: 841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cs-CZ" altLang="cs-CZ" sz="1200" dirty="0" smtClean="0"/>
              <a:t>Dlužná částka: 23 260 365 Kč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cs-CZ" altLang="cs-CZ" sz="1200" dirty="0" smtClean="0"/>
              <a:t>SOLUS Index: 40,84%</a:t>
            </a:r>
          </a:p>
          <a:p>
            <a:pPr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r>
              <a:rPr lang="cs-CZ" altLang="cs-CZ" sz="1200" b="1" dirty="0" smtClean="0"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∅</a:t>
            </a:r>
            <a:r>
              <a:rPr lang="cs-CZ" altLang="cs-CZ" sz="1200" dirty="0" smtClean="0">
                <a:latin typeface="Meiryo" panose="020B0604030504040204" pitchFamily="34" charset="-128"/>
                <a:ea typeface="Meiryo" panose="020B0604030504040204" pitchFamily="34" charset="-128"/>
                <a:cs typeface="Meiryo" panose="020B0604030504040204" pitchFamily="34" charset="-128"/>
              </a:rPr>
              <a:t> d</a:t>
            </a:r>
            <a:r>
              <a:rPr lang="cs-CZ" altLang="cs-CZ" sz="1200" dirty="0" smtClean="0"/>
              <a:t>luh na unik. dlužníka: 47 181 Kč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413693" y="6279281"/>
            <a:ext cx="4878387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s-CZ" sz="1000" dirty="0">
                <a:solidFill>
                  <a:schemeClr val="bg1">
                    <a:lumMod val="50000"/>
                  </a:schemeClr>
                </a:solidFill>
              </a:rPr>
              <a:t>Pozn.: Data o okresech k 09/2016, data k obcím k roku 2016</a:t>
            </a:r>
          </a:p>
        </p:txBody>
      </p:sp>
      <p:pic>
        <p:nvPicPr>
          <p:cNvPr id="45077" name="Obrázek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74" y="2358677"/>
            <a:ext cx="5618162" cy="323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78" name="Obrázek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11" y="2180877"/>
            <a:ext cx="3489325" cy="235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79" name="TextovéPole 12"/>
          <p:cNvSpPr txBox="1">
            <a:spLocks noChangeArrowheads="1"/>
          </p:cNvSpPr>
          <p:nvPr/>
        </p:nvSpPr>
        <p:spPr bwMode="auto">
          <a:xfrm>
            <a:off x="1168574" y="2900015"/>
            <a:ext cx="1035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400" b="1">
                <a:solidFill>
                  <a:schemeClr val="bg1"/>
                </a:solidFill>
              </a:rPr>
              <a:t>16,74%</a:t>
            </a:r>
          </a:p>
        </p:txBody>
      </p:sp>
      <p:pic>
        <p:nvPicPr>
          <p:cNvPr id="45080" name="Obrázek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5692" y="2078398"/>
            <a:ext cx="2480717" cy="560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4422" y="4627934"/>
            <a:ext cx="3759931" cy="1922611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5083" name="Nadpis 1"/>
          <p:cNvSpPr txBox="1">
            <a:spLocks/>
          </p:cNvSpPr>
          <p:nvPr/>
        </p:nvSpPr>
        <p:spPr bwMode="auto">
          <a:xfrm>
            <a:off x="323528" y="1516063"/>
            <a:ext cx="4824735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>
                <a:solidFill>
                  <a:srgbClr val="FF0000"/>
                </a:solidFill>
              </a:rPr>
              <a:t>Bečov (PSČ 435 26)</a:t>
            </a:r>
          </a:p>
        </p:txBody>
      </p:sp>
      <p:sp>
        <p:nvSpPr>
          <p:cNvPr id="13" name="Nadpis 1"/>
          <p:cNvSpPr txBox="1">
            <a:spLocks/>
          </p:cNvSpPr>
          <p:nvPr/>
        </p:nvSpPr>
        <p:spPr bwMode="auto">
          <a:xfrm>
            <a:off x="7164388" y="3860800"/>
            <a:ext cx="1035050" cy="69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VS.</a:t>
            </a:r>
          </a:p>
        </p:txBody>
      </p:sp>
      <p:graphicFrame>
        <p:nvGraphicFramePr>
          <p:cNvPr id="6" name="Tabulk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6842891"/>
              </p:ext>
            </p:extLst>
          </p:nvPr>
        </p:nvGraphicFramePr>
        <p:xfrm>
          <a:off x="467544" y="5127153"/>
          <a:ext cx="4445000" cy="1097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5774"/>
                <a:gridCol w="1439226"/>
              </a:tblGrid>
              <a:tr h="261243">
                <a:tc gridSpan="2">
                  <a:txBody>
                    <a:bodyPr/>
                    <a:lstStyle/>
                    <a:p>
                      <a:r>
                        <a:rPr lang="cs-CZ" sz="1200" dirty="0" smtClean="0"/>
                        <a:t>Okres s nejvyšším počtem osob v prodlení</a:t>
                      </a:r>
                      <a:endParaRPr lang="cs-CZ" sz="1200" dirty="0"/>
                    </a:p>
                  </a:txBody>
                  <a:tcPr marL="91436" marR="91436" marT="45778" marB="45778">
                    <a:solidFill>
                      <a:srgbClr val="FE000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62698">
                <a:tc>
                  <a:txBody>
                    <a:bodyPr/>
                    <a:lstStyle/>
                    <a:p>
                      <a:r>
                        <a:rPr lang="cs-CZ" sz="1200" dirty="0" smtClean="0"/>
                        <a:t>A) Okres Most</a:t>
                      </a:r>
                    </a:p>
                  </a:txBody>
                  <a:tcPr marT="45753" marB="45753">
                    <a:gradFill flip="none" rotWithShape="1">
                      <a:gsLst>
                        <a:gs pos="0">
                          <a:srgbClr val="FF8181"/>
                        </a:gs>
                        <a:gs pos="50000">
                          <a:srgbClr val="FFB3B3"/>
                        </a:gs>
                        <a:gs pos="100000">
                          <a:srgbClr val="FFDADA"/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 dirty="0" smtClean="0"/>
                        <a:t>16,74%</a:t>
                      </a:r>
                    </a:p>
                  </a:txBody>
                  <a:tcPr marT="45753" marB="45753">
                    <a:gradFill flip="none" rotWithShape="1">
                      <a:gsLst>
                        <a:gs pos="0">
                          <a:srgbClr val="FE0002">
                            <a:tint val="66000"/>
                            <a:satMod val="160000"/>
                          </a:srgbClr>
                        </a:gs>
                        <a:gs pos="50000">
                          <a:srgbClr val="FE0002">
                            <a:tint val="44500"/>
                            <a:satMod val="160000"/>
                          </a:srgbClr>
                        </a:gs>
                        <a:gs pos="100000">
                          <a:srgbClr val="FE0002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262698">
                <a:tc>
                  <a:txBody>
                    <a:bodyPr/>
                    <a:lstStyle/>
                    <a:p>
                      <a:r>
                        <a:rPr lang="cs-CZ" sz="1200" dirty="0" smtClean="0"/>
                        <a:t>B) Okres Chomutov</a:t>
                      </a:r>
                    </a:p>
                  </a:txBody>
                  <a:tcPr marT="45753" marB="45753">
                    <a:gradFill flip="none" rotWithShape="1">
                      <a:gsLst>
                        <a:gs pos="0">
                          <a:srgbClr val="FE0002">
                            <a:tint val="66000"/>
                            <a:satMod val="160000"/>
                          </a:srgbClr>
                        </a:gs>
                        <a:gs pos="50000">
                          <a:srgbClr val="FE0002">
                            <a:tint val="44500"/>
                            <a:satMod val="160000"/>
                          </a:srgbClr>
                        </a:gs>
                        <a:gs pos="100000">
                          <a:srgbClr val="FE0002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1" dirty="0" smtClean="0"/>
                        <a:t>16,10%</a:t>
                      </a:r>
                    </a:p>
                  </a:txBody>
                  <a:tcPr marT="45753" marB="45753">
                    <a:gradFill flip="none" rotWithShape="1">
                      <a:gsLst>
                        <a:gs pos="0">
                          <a:srgbClr val="FE0002">
                            <a:tint val="66000"/>
                            <a:satMod val="160000"/>
                          </a:srgbClr>
                        </a:gs>
                        <a:gs pos="50000">
                          <a:srgbClr val="FE0002">
                            <a:tint val="44500"/>
                            <a:satMod val="160000"/>
                          </a:srgbClr>
                        </a:gs>
                        <a:gs pos="100000">
                          <a:srgbClr val="FE0002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262698">
                <a:tc>
                  <a:txBody>
                    <a:bodyPr/>
                    <a:lstStyle/>
                    <a:p>
                      <a:r>
                        <a:rPr lang="cs-CZ" sz="1200" dirty="0" smtClean="0"/>
                        <a:t>C) Okres Sokolov</a:t>
                      </a:r>
                      <a:endParaRPr lang="cs-CZ" sz="1200" dirty="0"/>
                    </a:p>
                  </a:txBody>
                  <a:tcPr marT="45753" marB="45753">
                    <a:gradFill flip="none" rotWithShape="1">
                      <a:gsLst>
                        <a:gs pos="0">
                          <a:srgbClr val="FE0002">
                            <a:tint val="66000"/>
                            <a:satMod val="160000"/>
                          </a:srgbClr>
                        </a:gs>
                        <a:gs pos="50000">
                          <a:srgbClr val="FE0002">
                            <a:tint val="44500"/>
                            <a:satMod val="160000"/>
                          </a:srgbClr>
                        </a:gs>
                        <a:gs pos="100000">
                          <a:srgbClr val="FE0002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 b="1" dirty="0" smtClean="0"/>
                        <a:t>15,96%</a:t>
                      </a:r>
                      <a:endParaRPr lang="cs-CZ" sz="1200" b="1" dirty="0"/>
                    </a:p>
                  </a:txBody>
                  <a:tcPr marT="45753" marB="45753">
                    <a:gradFill flip="none" rotWithShape="1">
                      <a:gsLst>
                        <a:gs pos="0">
                          <a:srgbClr val="FE0002">
                            <a:tint val="66000"/>
                            <a:satMod val="160000"/>
                          </a:srgbClr>
                        </a:gs>
                        <a:gs pos="50000">
                          <a:srgbClr val="FE0002">
                            <a:tint val="44500"/>
                            <a:satMod val="160000"/>
                          </a:srgbClr>
                        </a:gs>
                        <a:gs pos="100000">
                          <a:srgbClr val="FE0002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29146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182" y="2075433"/>
            <a:ext cx="4759325" cy="273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Nadpis 1"/>
          <p:cNvSpPr txBox="1">
            <a:spLocks/>
          </p:cNvSpPr>
          <p:nvPr/>
        </p:nvSpPr>
        <p:spPr bwMode="auto">
          <a:xfrm>
            <a:off x="288434" y="1229569"/>
            <a:ext cx="8604046" cy="903287"/>
          </a:xfrm>
          <a:prstGeom prst="rect">
            <a:avLst/>
          </a:prstGeom>
          <a:noFill/>
          <a:ln>
            <a:noFill/>
          </a:ln>
          <a:extLst/>
        </p:spPr>
        <p:txBody>
          <a:bodyPr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cs-CZ" altLang="cs-CZ" sz="2800" b="1" u="sng" dirty="0">
                <a:latin typeface="Arial"/>
                <a:cs typeface="Arial"/>
              </a:rPr>
              <a:t>SOLUS</a:t>
            </a:r>
            <a:r>
              <a:rPr lang="cs-CZ" altLang="cs-CZ" sz="2800" b="1" dirty="0">
                <a:latin typeface="Arial"/>
                <a:cs typeface="Arial"/>
              </a:rPr>
              <a:t> vs. </a:t>
            </a:r>
            <a:r>
              <a:rPr lang="cs-CZ" altLang="cs-CZ" sz="2800" b="1" u="sng" dirty="0">
                <a:latin typeface="Arial"/>
                <a:cs typeface="Arial"/>
              </a:rPr>
              <a:t>Insolvence</a:t>
            </a:r>
            <a:r>
              <a:rPr lang="cs-CZ" altLang="cs-CZ" sz="2800" b="1" dirty="0">
                <a:latin typeface="Arial"/>
                <a:cs typeface="Arial"/>
              </a:rPr>
              <a:t> vs. </a:t>
            </a:r>
            <a:r>
              <a:rPr lang="cs-CZ" altLang="cs-CZ" sz="2800" b="1" u="sng" dirty="0">
                <a:latin typeface="Arial"/>
                <a:cs typeface="Arial"/>
              </a:rPr>
              <a:t>Exekuce </a:t>
            </a:r>
            <a:r>
              <a:rPr lang="cs-CZ" altLang="cs-CZ" sz="2800" b="1" dirty="0">
                <a:latin typeface="Arial"/>
                <a:cs typeface="Arial"/>
              </a:rPr>
              <a:t> </a:t>
            </a:r>
            <a:r>
              <a:rPr lang="cs-CZ" altLang="cs-CZ" sz="2800" b="1" dirty="0" smtClean="0">
                <a:latin typeface="Arial"/>
                <a:cs typeface="Arial"/>
              </a:rPr>
              <a:t>  </a:t>
            </a:r>
          </a:p>
          <a:p>
            <a:pPr eaLnBrk="1" hangingPunct="1">
              <a:defRPr/>
            </a:pPr>
            <a:endParaRPr lang="cs-CZ" altLang="cs-CZ" sz="500" b="1" dirty="0">
              <a:latin typeface="Arial"/>
              <a:cs typeface="Arial"/>
            </a:endParaRPr>
          </a:p>
          <a:p>
            <a:pPr eaLnBrk="1" hangingPunct="1">
              <a:defRPr/>
            </a:pPr>
            <a:r>
              <a:rPr lang="cs-CZ" altLang="cs-CZ" sz="2800" dirty="0" smtClean="0">
                <a:latin typeface="Arial"/>
                <a:cs typeface="Arial"/>
              </a:rPr>
              <a:t>(přehled 03/2017)</a:t>
            </a:r>
            <a:endParaRPr lang="cs-CZ" altLang="cs-CZ" sz="2800" dirty="0">
              <a:latin typeface="Arial"/>
              <a:cs typeface="Arial"/>
            </a:endParaRP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3009851"/>
              </p:ext>
            </p:extLst>
          </p:nvPr>
        </p:nvGraphicFramePr>
        <p:xfrm>
          <a:off x="182687" y="4881711"/>
          <a:ext cx="4032251" cy="1571625"/>
        </p:xfrm>
        <a:graphic>
          <a:graphicData uri="http://schemas.openxmlformats.org/drawingml/2006/table">
            <a:tbl>
              <a:tblPr/>
              <a:tblGrid>
                <a:gridCol w="1368085"/>
                <a:gridCol w="936058"/>
                <a:gridCol w="864054"/>
                <a:gridCol w="864054"/>
              </a:tblGrid>
              <a:tr h="33109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Okres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Počet záznamů </a:t>
                      </a:r>
                    </a:p>
                    <a:p>
                      <a:pPr algn="ctr" fontAlgn="ctr"/>
                      <a:r>
                        <a:rPr lang="cs-CZ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v registru SOLUS</a:t>
                      </a:r>
                      <a:endParaRPr lang="cs-CZ" sz="1000" b="1" i="0" u="none" strike="noStrike" dirty="0">
                        <a:solidFill>
                          <a:srgbClr val="FFFFFF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Rozdíl oproti </a:t>
                      </a:r>
                      <a:br>
                        <a:rPr lang="cs-CZ" sz="10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cs-CZ" sz="10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Exekuci</a:t>
                      </a:r>
                      <a:endParaRPr lang="cs-CZ" sz="1000" b="1" i="0" u="none" strike="noStrike" kern="1200" dirty="0">
                        <a:solidFill>
                          <a:srgbClr val="FFFFF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Rozdíl oproti Insolvenci</a:t>
                      </a:r>
                      <a:endParaRPr lang="cs-CZ" sz="1000" b="1" i="0" u="none" strike="noStrike" kern="1200" dirty="0">
                        <a:solidFill>
                          <a:srgbClr val="FFFFF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Frýdek-Místek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12 578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</a:t>
                      </a:r>
                      <a:r>
                        <a:rPr lang="cs-CZ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 </a:t>
                      </a: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+ 11 </a:t>
                      </a: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Karviná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29 680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+ 1 </a:t>
                      </a: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+ 24 </a:t>
                      </a: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Louny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10 826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+ 826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+ 9 </a:t>
                      </a: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Ústí </a:t>
                      </a:r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nad Orlicí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8 800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+ 806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+ 6 </a:t>
                      </a: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Litoměřice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10 931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+ 491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+ 8 </a:t>
                      </a: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2" name="Tabulk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3421736"/>
              </p:ext>
            </p:extLst>
          </p:nvPr>
        </p:nvGraphicFramePr>
        <p:xfrm>
          <a:off x="4765800" y="4881711"/>
          <a:ext cx="4033837" cy="1571625"/>
        </p:xfrm>
        <a:graphic>
          <a:graphicData uri="http://schemas.openxmlformats.org/drawingml/2006/table">
            <a:tbl>
              <a:tblPr/>
              <a:tblGrid>
                <a:gridCol w="1368623"/>
                <a:gridCol w="936426"/>
                <a:gridCol w="864394"/>
                <a:gridCol w="864394"/>
              </a:tblGrid>
              <a:tr h="55550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Okres</a:t>
                      </a:r>
                    </a:p>
                  </a:txBody>
                  <a:tcPr marL="9528" marR="9528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Počet záznamů </a:t>
                      </a:r>
                    </a:p>
                    <a:p>
                      <a:pPr algn="ctr" fontAlgn="ctr"/>
                      <a:r>
                        <a:rPr lang="cs-CZ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v registru SOLUS</a:t>
                      </a:r>
                      <a:endParaRPr lang="cs-CZ" sz="1000" b="1" i="0" u="none" strike="noStrike" dirty="0">
                        <a:solidFill>
                          <a:srgbClr val="FFFFFF"/>
                        </a:solidFill>
                        <a:effectLst/>
                        <a:latin typeface="+mj-lt"/>
                      </a:endParaRPr>
                    </a:p>
                  </a:txBody>
                  <a:tcPr marL="9528" marR="9528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Rozdíl oproti </a:t>
                      </a:r>
                      <a:br>
                        <a:rPr lang="cs-CZ" sz="10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cs-CZ" sz="10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Exekuci</a:t>
                      </a:r>
                      <a:endParaRPr lang="cs-CZ" sz="1000" b="1" i="0" u="none" strike="noStrike" kern="1200" dirty="0">
                        <a:solidFill>
                          <a:srgbClr val="FFFFF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8" marR="9528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Rozdíl oproti Insolvenci</a:t>
                      </a:r>
                      <a:endParaRPr lang="cs-CZ" sz="1000" b="1" i="0" u="none" strike="noStrike" kern="1200" dirty="0">
                        <a:solidFill>
                          <a:srgbClr val="FFFFFF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8" marR="9528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Rokycany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8" marR="9528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3 598</a:t>
                      </a:r>
                    </a:p>
                  </a:txBody>
                  <a:tcPr marL="9528" marR="9528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+ 476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8" marR="9528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+ 2 </a:t>
                      </a: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988</a:t>
                      </a:r>
                    </a:p>
                  </a:txBody>
                  <a:tcPr marL="9528" marR="9528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Trutnov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8" marR="9528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9 893</a:t>
                      </a:r>
                    </a:p>
                  </a:txBody>
                  <a:tcPr marL="9528" marR="9528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+ 378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8" marR="9528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+ 7 </a:t>
                      </a: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349</a:t>
                      </a:r>
                    </a:p>
                  </a:txBody>
                  <a:tcPr marL="9528" marR="9528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Havlíčkův </a:t>
                      </a:r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Brod</a:t>
                      </a:r>
                    </a:p>
                  </a:txBody>
                  <a:tcPr marL="9528" marR="9528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4 530</a:t>
                      </a:r>
                    </a:p>
                  </a:txBody>
                  <a:tcPr marL="9528" marR="9528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+ 373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8" marR="9528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+ 3 </a:t>
                      </a: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809</a:t>
                      </a:r>
                    </a:p>
                  </a:txBody>
                  <a:tcPr marL="9528" marR="9528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Brno-venkov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8" marR="9528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9 764</a:t>
                      </a:r>
                    </a:p>
                  </a:txBody>
                  <a:tcPr marL="9528" marR="9528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+ 373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8" marR="9528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+ 9 </a:t>
                      </a: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521</a:t>
                      </a:r>
                    </a:p>
                  </a:txBody>
                  <a:tcPr marL="9528" marR="9528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Chrudim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8" marR="9528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5 624</a:t>
                      </a:r>
                    </a:p>
                  </a:txBody>
                  <a:tcPr marL="9528" marR="9528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</a:t>
                      </a:r>
                      <a:r>
                        <a:rPr lang="cs-CZ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371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8" marR="9528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</a:t>
                      </a:r>
                      <a:r>
                        <a:rPr lang="cs-CZ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 </a:t>
                      </a: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765</a:t>
                      </a:r>
                    </a:p>
                  </a:txBody>
                  <a:tcPr marL="9528" marR="9528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7183" name="Ovál 10"/>
          <p:cNvSpPr>
            <a:spLocks noChangeArrowheads="1"/>
          </p:cNvSpPr>
          <p:nvPr/>
        </p:nvSpPr>
        <p:spPr bwMode="auto">
          <a:xfrm>
            <a:off x="1381250" y="5523061"/>
            <a:ext cx="144462" cy="144463"/>
          </a:xfrm>
          <a:prstGeom prst="ellipse">
            <a:avLst/>
          </a:prstGeom>
          <a:solidFill>
            <a:srgbClr val="6ED9F5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/>
          </a:p>
        </p:txBody>
      </p:sp>
      <p:sp>
        <p:nvSpPr>
          <p:cNvPr id="47184" name="Ovál 28"/>
          <p:cNvSpPr>
            <a:spLocks noChangeArrowheads="1"/>
          </p:cNvSpPr>
          <p:nvPr/>
        </p:nvSpPr>
        <p:spPr bwMode="auto">
          <a:xfrm>
            <a:off x="1382837" y="5715149"/>
            <a:ext cx="142875" cy="144462"/>
          </a:xfrm>
          <a:prstGeom prst="ellipse">
            <a:avLst/>
          </a:prstGeom>
          <a:solidFill>
            <a:srgbClr val="24222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/>
          </a:p>
        </p:txBody>
      </p:sp>
      <p:sp>
        <p:nvSpPr>
          <p:cNvPr id="47185" name="Ovál 29"/>
          <p:cNvSpPr>
            <a:spLocks noChangeArrowheads="1"/>
          </p:cNvSpPr>
          <p:nvPr/>
        </p:nvSpPr>
        <p:spPr bwMode="auto">
          <a:xfrm>
            <a:off x="1382837" y="5904061"/>
            <a:ext cx="142875" cy="144463"/>
          </a:xfrm>
          <a:prstGeom prst="ellipse">
            <a:avLst/>
          </a:prstGeom>
          <a:solidFill>
            <a:srgbClr val="0C6AD7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/>
          </a:p>
        </p:txBody>
      </p:sp>
      <p:sp>
        <p:nvSpPr>
          <p:cNvPr id="47186" name="Ovál 30"/>
          <p:cNvSpPr>
            <a:spLocks noChangeArrowheads="1"/>
          </p:cNvSpPr>
          <p:nvPr/>
        </p:nvSpPr>
        <p:spPr bwMode="auto">
          <a:xfrm>
            <a:off x="1382837" y="6092974"/>
            <a:ext cx="142875" cy="144462"/>
          </a:xfrm>
          <a:prstGeom prst="ellipse">
            <a:avLst/>
          </a:prstGeom>
          <a:solidFill>
            <a:srgbClr val="9ECE5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/>
          </a:p>
        </p:txBody>
      </p:sp>
      <p:sp>
        <p:nvSpPr>
          <p:cNvPr id="47187" name="Ovál 32"/>
          <p:cNvSpPr>
            <a:spLocks noChangeArrowheads="1"/>
          </p:cNvSpPr>
          <p:nvPr/>
        </p:nvSpPr>
        <p:spPr bwMode="auto">
          <a:xfrm>
            <a:off x="1382837" y="6281886"/>
            <a:ext cx="142875" cy="144463"/>
          </a:xfrm>
          <a:prstGeom prst="ellipse">
            <a:avLst/>
          </a:prstGeom>
          <a:solidFill>
            <a:srgbClr val="18871A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/>
          </a:p>
        </p:txBody>
      </p:sp>
      <p:sp>
        <p:nvSpPr>
          <p:cNvPr id="47188" name="Ovál 33"/>
          <p:cNvSpPr>
            <a:spLocks noChangeArrowheads="1"/>
          </p:cNvSpPr>
          <p:nvPr/>
        </p:nvSpPr>
        <p:spPr bwMode="auto">
          <a:xfrm>
            <a:off x="5918325" y="5530999"/>
            <a:ext cx="144462" cy="144462"/>
          </a:xfrm>
          <a:prstGeom prst="ellipse">
            <a:avLst/>
          </a:prstGeom>
          <a:solidFill>
            <a:srgbClr val="934CC3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/>
          </a:p>
        </p:txBody>
      </p:sp>
      <p:sp>
        <p:nvSpPr>
          <p:cNvPr id="47189" name="Ovál 34"/>
          <p:cNvSpPr>
            <a:spLocks noChangeArrowheads="1"/>
          </p:cNvSpPr>
          <p:nvPr/>
        </p:nvSpPr>
        <p:spPr bwMode="auto">
          <a:xfrm>
            <a:off x="5919912" y="5723086"/>
            <a:ext cx="142875" cy="144463"/>
          </a:xfrm>
          <a:prstGeom prst="ellipse">
            <a:avLst/>
          </a:prstGeom>
          <a:solidFill>
            <a:srgbClr val="FEA83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/>
          </a:p>
        </p:txBody>
      </p:sp>
      <p:sp>
        <p:nvSpPr>
          <p:cNvPr id="47190" name="Ovál 35"/>
          <p:cNvSpPr>
            <a:spLocks noChangeArrowheads="1"/>
          </p:cNvSpPr>
          <p:nvPr/>
        </p:nvSpPr>
        <p:spPr bwMode="auto">
          <a:xfrm>
            <a:off x="5919912" y="5911999"/>
            <a:ext cx="142875" cy="144462"/>
          </a:xfrm>
          <a:prstGeom prst="ellipse">
            <a:avLst/>
          </a:prstGeom>
          <a:solidFill>
            <a:srgbClr val="DC347A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/>
          </a:p>
        </p:txBody>
      </p:sp>
      <p:sp>
        <p:nvSpPr>
          <p:cNvPr id="47191" name="Ovál 36"/>
          <p:cNvSpPr>
            <a:spLocks noChangeArrowheads="1"/>
          </p:cNvSpPr>
          <p:nvPr/>
        </p:nvSpPr>
        <p:spPr bwMode="auto">
          <a:xfrm>
            <a:off x="5919912" y="6100911"/>
            <a:ext cx="142875" cy="144463"/>
          </a:xfrm>
          <a:prstGeom prst="ellipse">
            <a:avLst/>
          </a:prstGeom>
          <a:solidFill>
            <a:srgbClr val="C90E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/>
          </a:p>
        </p:txBody>
      </p:sp>
      <p:sp>
        <p:nvSpPr>
          <p:cNvPr id="47192" name="Ovál 37"/>
          <p:cNvSpPr>
            <a:spLocks noChangeArrowheads="1"/>
          </p:cNvSpPr>
          <p:nvPr/>
        </p:nvSpPr>
        <p:spPr bwMode="auto">
          <a:xfrm>
            <a:off x="5919912" y="6289824"/>
            <a:ext cx="142875" cy="144462"/>
          </a:xfrm>
          <a:prstGeom prst="ellipse">
            <a:avLst/>
          </a:prstGeom>
          <a:solidFill>
            <a:srgbClr val="FCC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5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/>
          </a:p>
        </p:txBody>
      </p:sp>
      <p:pic>
        <p:nvPicPr>
          <p:cNvPr id="47193" name="Obráze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870" y="3300983"/>
            <a:ext cx="215900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94" name="Obrázek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8732" y="2953320"/>
            <a:ext cx="220663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95" name="Obrázek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1482" y="2548508"/>
            <a:ext cx="198438" cy="41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96" name="Obrázek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0407" y="2046858"/>
            <a:ext cx="223838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97" name="Obrázek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532" y="2364358"/>
            <a:ext cx="21590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98" name="Obrázek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307" y="2140520"/>
            <a:ext cx="241300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99" name="Obrázek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795" y="3110483"/>
            <a:ext cx="228600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200" name="Obrázek 2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1095" y="3734370"/>
            <a:ext cx="219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201" name="Obrázek 2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295" y="2999358"/>
            <a:ext cx="227012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202" name="Obrázek 2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670" y="2950145"/>
            <a:ext cx="214312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7203" name="Skupina 43"/>
          <p:cNvGrpSpPr>
            <a:grpSpLocks/>
          </p:cNvGrpSpPr>
          <p:nvPr/>
        </p:nvGrpSpPr>
        <p:grpSpPr bwMode="auto">
          <a:xfrm>
            <a:off x="179512" y="3856186"/>
            <a:ext cx="2259013" cy="990600"/>
            <a:chOff x="45656" y="2849597"/>
            <a:chExt cx="2258725" cy="990636"/>
          </a:xfrm>
        </p:grpSpPr>
        <p:pic>
          <p:nvPicPr>
            <p:cNvPr id="47209" name="Obrázek 38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162" y="3124130"/>
              <a:ext cx="2050931" cy="397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210" name="TextovéPole 28"/>
            <p:cNvSpPr txBox="1">
              <a:spLocks noChangeArrowheads="1"/>
            </p:cNvSpPr>
            <p:nvPr/>
          </p:nvSpPr>
          <p:spPr bwMode="auto">
            <a:xfrm>
              <a:off x="45656" y="2849597"/>
              <a:ext cx="222349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5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2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 typeface="Wingdings" panose="05000000000000000000" pitchFamily="2" charset="2"/>
                <a:buNone/>
              </a:pPr>
              <a:r>
                <a:rPr lang="cs-CZ" altLang="cs-CZ" sz="1400" dirty="0"/>
                <a:t>SOLUS vidí celkem oproti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cs-CZ" sz="1400" dirty="0"/>
            </a:p>
          </p:txBody>
        </p:sp>
        <p:sp>
          <p:nvSpPr>
            <p:cNvPr id="40" name="Obdélník 39"/>
            <p:cNvSpPr/>
            <p:nvPr/>
          </p:nvSpPr>
          <p:spPr>
            <a:xfrm>
              <a:off x="94863" y="3502084"/>
              <a:ext cx="2209518" cy="33814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cs-CZ" sz="1200" b="1" dirty="0">
                  <a:solidFill>
                    <a:srgbClr val="000000"/>
                  </a:solidFill>
                  <a:latin typeface="+mj-lt"/>
                </a:rPr>
                <a:t>o </a:t>
              </a:r>
              <a:r>
                <a:rPr lang="cs-CZ" sz="1600" b="1" dirty="0">
                  <a:solidFill>
                    <a:srgbClr val="008000"/>
                  </a:solidFill>
                </a:rPr>
                <a:t>6 430</a:t>
              </a:r>
              <a:r>
                <a:rPr lang="cs-CZ" sz="1600" b="1" dirty="0">
                  <a:solidFill>
                    <a:srgbClr val="000000"/>
                  </a:solidFill>
                </a:rPr>
                <a:t> </a:t>
              </a:r>
              <a:r>
                <a:rPr lang="cs-CZ" sz="1400" b="1" dirty="0">
                  <a:solidFill>
                    <a:srgbClr val="000000"/>
                  </a:solidFill>
                  <a:latin typeface="+mj-lt"/>
                </a:rPr>
                <a:t>záznamů více</a:t>
              </a:r>
              <a:r>
                <a:rPr lang="cs-CZ" sz="1400" b="1" dirty="0">
                  <a:latin typeface="+mj-lt"/>
                </a:rPr>
                <a:t> </a:t>
              </a:r>
            </a:p>
          </p:txBody>
        </p:sp>
      </p:grpSp>
      <p:grpSp>
        <p:nvGrpSpPr>
          <p:cNvPr id="47204" name="Skupina 42"/>
          <p:cNvGrpSpPr>
            <a:grpSpLocks/>
          </p:cNvGrpSpPr>
          <p:nvPr/>
        </p:nvGrpSpPr>
        <p:grpSpPr bwMode="auto">
          <a:xfrm>
            <a:off x="6494684" y="3853011"/>
            <a:ext cx="2427753" cy="987842"/>
            <a:chOff x="6831963" y="2824628"/>
            <a:chExt cx="2251690" cy="987657"/>
          </a:xfrm>
        </p:grpSpPr>
        <p:sp>
          <p:nvSpPr>
            <p:cNvPr id="47206" name="TextovéPole 28"/>
            <p:cNvSpPr txBox="1">
              <a:spLocks noChangeArrowheads="1"/>
            </p:cNvSpPr>
            <p:nvPr/>
          </p:nvSpPr>
          <p:spPr bwMode="auto">
            <a:xfrm>
              <a:off x="6831963" y="2824628"/>
              <a:ext cx="223064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5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2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 typeface="Wingdings" panose="05000000000000000000" pitchFamily="2" charset="2"/>
                <a:buNone/>
              </a:pPr>
              <a:r>
                <a:rPr lang="cs-CZ" altLang="cs-CZ" sz="1400" dirty="0"/>
                <a:t>SOLUS vidí celkem oproti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cs-CZ" sz="1400" dirty="0"/>
            </a:p>
          </p:txBody>
        </p:sp>
        <p:sp>
          <p:nvSpPr>
            <p:cNvPr id="55" name="Obdélník 54"/>
            <p:cNvSpPr/>
            <p:nvPr/>
          </p:nvSpPr>
          <p:spPr>
            <a:xfrm>
              <a:off x="6901695" y="3473794"/>
              <a:ext cx="2181958" cy="33849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cs-CZ" sz="1200" b="1" dirty="0">
                  <a:solidFill>
                    <a:srgbClr val="000000"/>
                  </a:solidFill>
                  <a:latin typeface="+mj-lt"/>
                </a:rPr>
                <a:t>o </a:t>
              </a:r>
              <a:r>
                <a:rPr lang="cs-CZ" sz="1600" b="1" dirty="0">
                  <a:solidFill>
                    <a:srgbClr val="008000"/>
                  </a:solidFill>
                </a:rPr>
                <a:t>88 923</a:t>
              </a:r>
              <a:r>
                <a:rPr lang="cs-CZ" sz="1600" b="1" dirty="0">
                  <a:solidFill>
                    <a:srgbClr val="000000"/>
                  </a:solidFill>
                </a:rPr>
                <a:t> </a:t>
              </a:r>
              <a:r>
                <a:rPr lang="cs-CZ" sz="1400" b="1" dirty="0">
                  <a:solidFill>
                    <a:srgbClr val="000000"/>
                  </a:solidFill>
                  <a:latin typeface="+mj-lt"/>
                </a:rPr>
                <a:t>záznamů více</a:t>
              </a:r>
              <a:r>
                <a:rPr lang="cs-CZ" sz="1400" b="1" dirty="0">
                  <a:latin typeface="+mj-lt"/>
                </a:rPr>
                <a:t> </a:t>
              </a:r>
            </a:p>
          </p:txBody>
        </p:sp>
        <p:pic>
          <p:nvPicPr>
            <p:cNvPr id="47208" name="Obrázek 40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94773" y="3095220"/>
              <a:ext cx="1969840" cy="3888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6" name="Zaoblený obdélníkový bublinový popisek 35"/>
          <p:cNvSpPr/>
          <p:nvPr/>
        </p:nvSpPr>
        <p:spPr bwMode="auto">
          <a:xfrm>
            <a:off x="6632432" y="1545601"/>
            <a:ext cx="2404064" cy="1697661"/>
          </a:xfrm>
          <a:prstGeom prst="wedgeRoundRectCallout">
            <a:avLst>
              <a:gd name="adj1" fmla="val -112533"/>
              <a:gd name="adj2" fmla="val -37281"/>
              <a:gd name="adj3" fmla="val 16667"/>
            </a:avLst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cs-CZ" altLang="cs-CZ" sz="1400" b="1" dirty="0" smtClean="0"/>
              <a:t>porovnání počtu osob, které mají záznam</a:t>
            </a:r>
          </a:p>
          <a:p>
            <a:pPr algn="ctr"/>
            <a:r>
              <a:rPr lang="cs-CZ" altLang="cs-CZ" sz="500" b="1" dirty="0" smtClean="0"/>
              <a:t> </a:t>
            </a:r>
          </a:p>
          <a:p>
            <a:pPr algn="ctr"/>
            <a:r>
              <a:rPr lang="cs-CZ" altLang="cs-CZ" sz="1400" dirty="0" smtClean="0"/>
              <a:t>v </a:t>
            </a:r>
            <a:r>
              <a:rPr lang="cs-CZ" altLang="cs-CZ" sz="1400" dirty="0"/>
              <a:t>registru </a:t>
            </a:r>
            <a:r>
              <a:rPr lang="cs-CZ" altLang="cs-CZ" sz="1400" dirty="0" smtClean="0"/>
              <a:t>SOLUS</a:t>
            </a:r>
            <a:endParaRPr lang="cs-CZ" altLang="cs-CZ" sz="1600" dirty="0" smtClean="0"/>
          </a:p>
          <a:p>
            <a:pPr algn="ctr"/>
            <a:r>
              <a:rPr lang="cs-CZ" altLang="cs-CZ" sz="1400" dirty="0" smtClean="0"/>
              <a:t>oproti </a:t>
            </a:r>
          </a:p>
          <a:p>
            <a:pPr algn="ctr"/>
            <a:endParaRPr lang="cs-CZ" altLang="cs-CZ" sz="500" dirty="0" smtClean="0"/>
          </a:p>
          <a:p>
            <a:pPr algn="ctr"/>
            <a:r>
              <a:rPr lang="cs-CZ" altLang="cs-CZ" sz="1400" dirty="0" smtClean="0"/>
              <a:t>Insolvenčnímu rejstříku a Centrální </a:t>
            </a:r>
            <a:r>
              <a:rPr lang="cs-CZ" altLang="cs-CZ" sz="1400" dirty="0"/>
              <a:t>evidenci </a:t>
            </a:r>
            <a:r>
              <a:rPr lang="cs-CZ" altLang="cs-CZ" sz="1400" dirty="0" smtClean="0"/>
              <a:t>exekucí</a:t>
            </a:r>
            <a:endParaRPr lang="cs-CZ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8671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1"/>
          <p:cNvSpPr txBox="1">
            <a:spLocks/>
          </p:cNvSpPr>
          <p:nvPr/>
        </p:nvSpPr>
        <p:spPr bwMode="auto">
          <a:xfrm>
            <a:off x="276226" y="1003300"/>
            <a:ext cx="8688388" cy="1057275"/>
          </a:xfrm>
          <a:prstGeom prst="rect">
            <a:avLst/>
          </a:prstGeom>
          <a:noFill/>
          <a:ln>
            <a:noFill/>
          </a:ln>
          <a:extLst/>
        </p:spPr>
        <p:txBody>
          <a:bodyPr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cs-CZ" altLang="cs-CZ" sz="2800" b="1" u="sng" dirty="0">
                <a:latin typeface="Arial"/>
                <a:cs typeface="Arial"/>
              </a:rPr>
              <a:t>SOLUS</a:t>
            </a:r>
            <a:r>
              <a:rPr lang="cs-CZ" altLang="cs-CZ" sz="2800" b="1" dirty="0">
                <a:latin typeface="Arial"/>
                <a:cs typeface="Arial"/>
              </a:rPr>
              <a:t> vs. </a:t>
            </a:r>
            <a:r>
              <a:rPr lang="cs-CZ" altLang="cs-CZ" sz="2800" b="1" u="sng" dirty="0">
                <a:latin typeface="Arial"/>
                <a:cs typeface="Arial"/>
              </a:rPr>
              <a:t>Insolvence</a:t>
            </a:r>
            <a:r>
              <a:rPr lang="cs-CZ" altLang="cs-CZ" sz="2800" b="1" dirty="0">
                <a:latin typeface="Arial"/>
                <a:cs typeface="Arial"/>
              </a:rPr>
              <a:t> vs. </a:t>
            </a:r>
            <a:r>
              <a:rPr lang="cs-CZ" altLang="cs-CZ" sz="2800" b="1" u="sng" dirty="0">
                <a:latin typeface="Arial"/>
                <a:cs typeface="Arial"/>
              </a:rPr>
              <a:t>Exekuce </a:t>
            </a:r>
            <a:br>
              <a:rPr lang="cs-CZ" altLang="cs-CZ" sz="2800" b="1" u="sng" dirty="0">
                <a:latin typeface="Arial"/>
                <a:cs typeface="Arial"/>
              </a:rPr>
            </a:br>
            <a:r>
              <a:rPr lang="cs-CZ" altLang="cs-CZ" sz="2800" dirty="0" smtClean="0">
                <a:latin typeface="Arial"/>
                <a:cs typeface="Arial"/>
              </a:rPr>
              <a:t>(detail 03/2017)</a:t>
            </a:r>
            <a:endParaRPr lang="cs-CZ" altLang="cs-CZ" sz="2800" dirty="0">
              <a:latin typeface="Arial"/>
              <a:cs typeface="Arial"/>
            </a:endParaRPr>
          </a:p>
        </p:txBody>
      </p:sp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3442189"/>
              </p:ext>
            </p:extLst>
          </p:nvPr>
        </p:nvGraphicFramePr>
        <p:xfrm>
          <a:off x="169863" y="2744764"/>
          <a:ext cx="8820149" cy="2484436"/>
        </p:xfrm>
        <a:graphic>
          <a:graphicData uri="http://schemas.openxmlformats.org/drawingml/2006/table">
            <a:tbl>
              <a:tblPr/>
              <a:tblGrid>
                <a:gridCol w="1437357"/>
                <a:gridCol w="1188993"/>
                <a:gridCol w="873709"/>
                <a:gridCol w="1064018"/>
                <a:gridCol w="1064018"/>
                <a:gridCol w="1064018"/>
                <a:gridCol w="1064018"/>
                <a:gridCol w="1064018"/>
              </a:tblGrid>
              <a:tr h="56193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Kraj</a:t>
                      </a:r>
                    </a:p>
                  </a:txBody>
                  <a:tcPr marL="6108" marR="6108" marT="611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Okres</a:t>
                      </a:r>
                    </a:p>
                  </a:txBody>
                  <a:tcPr marL="6108" marR="6108" marT="611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Obyvatel </a:t>
                      </a:r>
                      <a:r>
                        <a:rPr lang="cs-CZ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/>
                      </a:r>
                      <a:br>
                        <a:rPr lang="cs-CZ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</a:br>
                      <a:r>
                        <a:rPr lang="cs-CZ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nad 15 let</a:t>
                      </a:r>
                      <a:endParaRPr lang="cs-CZ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108" marR="6108" marT="611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Počet záznamů v registru SOLUS</a:t>
                      </a:r>
                    </a:p>
                  </a:txBody>
                  <a:tcPr marL="6108" marR="6108" marT="611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Počet </a:t>
                      </a:r>
                      <a:r>
                        <a:rPr lang="cs-CZ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obyvatel </a:t>
                      </a:r>
                    </a:p>
                    <a:p>
                      <a:pPr algn="ctr" fontAlgn="b"/>
                      <a:r>
                        <a:rPr lang="cs-CZ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v </a:t>
                      </a:r>
                      <a:r>
                        <a:rPr lang="cs-CZ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exekuci</a:t>
                      </a:r>
                    </a:p>
                  </a:txBody>
                  <a:tcPr marL="6108" marR="6108" marT="611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SOLUS </a:t>
                      </a:r>
                      <a:r>
                        <a:rPr lang="pl-PL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vs. EXEKUCE</a:t>
                      </a:r>
                      <a:endParaRPr lang="pl-PL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108" marR="6108" marT="6112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Počet </a:t>
                      </a:r>
                    </a:p>
                    <a:p>
                      <a:pPr algn="ctr" fontAlgn="ctr"/>
                      <a:r>
                        <a:rPr lang="pl-PL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 </a:t>
                      </a:r>
                      <a:r>
                        <a:rPr lang="cs-CZ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Insolvence</a:t>
                      </a:r>
                      <a:endParaRPr lang="cs-CZ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108" marR="6108" marT="6112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SOLUS </a:t>
                      </a:r>
                      <a:r>
                        <a:rPr lang="cs-CZ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vs.</a:t>
                      </a:r>
                      <a:r>
                        <a:rPr lang="pt-BR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INSOLVENCE</a:t>
                      </a:r>
                      <a:endParaRPr lang="pt-BR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108" marR="6108" marT="6112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00"/>
                    </a:solidFill>
                  </a:tcPr>
                </a:tc>
              </a:tr>
              <a:tr h="19225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Moravskoslezský</a:t>
                      </a:r>
                    </a:p>
                  </a:txBody>
                  <a:tcPr marL="6108" marR="6108" marT="611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Frýdek-Místek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08" marR="6108" marT="611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180 732</a:t>
                      </a:r>
                    </a:p>
                  </a:txBody>
                  <a:tcPr marL="6108" marR="6108" marT="611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12 578</a:t>
                      </a:r>
                    </a:p>
                  </a:txBody>
                  <a:tcPr marL="6108" marR="6108" marT="611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11 350</a:t>
                      </a:r>
                    </a:p>
                  </a:txBody>
                  <a:tcPr marL="6108" marR="6108" marT="611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+ 1 </a:t>
                      </a: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228</a:t>
                      </a:r>
                    </a:p>
                  </a:txBody>
                  <a:tcPr marL="6108" marR="6108" marT="6112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1 505</a:t>
                      </a:r>
                    </a:p>
                  </a:txBody>
                  <a:tcPr marL="6108" marR="6108" marT="6112" marB="0" anchor="b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+ 11 </a:t>
                      </a: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073</a:t>
                      </a:r>
                    </a:p>
                  </a:txBody>
                  <a:tcPr marL="6108" marR="6108" marT="6112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25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Moravskoslezský</a:t>
                      </a:r>
                    </a:p>
                  </a:txBody>
                  <a:tcPr marL="6108" marR="6108" marT="611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Karviná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08" marR="6108" marT="611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217 762</a:t>
                      </a:r>
                    </a:p>
                  </a:txBody>
                  <a:tcPr marL="6108" marR="6108" marT="611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29 680</a:t>
                      </a:r>
                    </a:p>
                  </a:txBody>
                  <a:tcPr marL="6108" marR="6108" marT="611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28 572</a:t>
                      </a:r>
                    </a:p>
                  </a:txBody>
                  <a:tcPr marL="6108" marR="6108" marT="611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+ 1 </a:t>
                      </a: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108</a:t>
                      </a:r>
                    </a:p>
                  </a:txBody>
                  <a:tcPr marL="6108" marR="6108" marT="6112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5 605</a:t>
                      </a:r>
                    </a:p>
                  </a:txBody>
                  <a:tcPr marL="6108" marR="6108" marT="6112" marB="0" anchor="b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+ 24 </a:t>
                      </a: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075</a:t>
                      </a:r>
                    </a:p>
                  </a:txBody>
                  <a:tcPr marL="6108" marR="6108" marT="6112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</a:tr>
              <a:tr h="19225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Ústecký</a:t>
                      </a:r>
                    </a:p>
                  </a:txBody>
                  <a:tcPr marL="6108" marR="6108" marT="611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Louny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08" marR="6108" marT="611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72 634</a:t>
                      </a:r>
                    </a:p>
                  </a:txBody>
                  <a:tcPr marL="6108" marR="6108" marT="611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10 826</a:t>
                      </a:r>
                    </a:p>
                  </a:txBody>
                  <a:tcPr marL="6108" marR="6108" marT="611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10 000</a:t>
                      </a:r>
                    </a:p>
                  </a:txBody>
                  <a:tcPr marL="6108" marR="6108" marT="611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+ 826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08" marR="6108" marT="6112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1 430</a:t>
                      </a:r>
                    </a:p>
                  </a:txBody>
                  <a:tcPr marL="6108" marR="6108" marT="6112" marB="0" anchor="b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+ 9 </a:t>
                      </a: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396</a:t>
                      </a:r>
                    </a:p>
                  </a:txBody>
                  <a:tcPr marL="6108" marR="6108" marT="6112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25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Pardubický</a:t>
                      </a:r>
                    </a:p>
                  </a:txBody>
                  <a:tcPr marL="6108" marR="6108" marT="611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Ústí </a:t>
                      </a:r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nad Orlicí</a:t>
                      </a:r>
                    </a:p>
                  </a:txBody>
                  <a:tcPr marL="6108" marR="6108" marT="611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116 488</a:t>
                      </a:r>
                    </a:p>
                  </a:txBody>
                  <a:tcPr marL="6108" marR="6108" marT="611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8 800</a:t>
                      </a:r>
                    </a:p>
                  </a:txBody>
                  <a:tcPr marL="6108" marR="6108" marT="611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7 994</a:t>
                      </a:r>
                    </a:p>
                  </a:txBody>
                  <a:tcPr marL="6108" marR="6108" marT="611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+ 806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08" marR="6108" marT="6112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1 826</a:t>
                      </a:r>
                    </a:p>
                  </a:txBody>
                  <a:tcPr marL="6108" marR="6108" marT="6112" marB="0" anchor="b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+ 6 </a:t>
                      </a: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974</a:t>
                      </a:r>
                    </a:p>
                  </a:txBody>
                  <a:tcPr marL="6108" marR="6108" marT="6112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</a:tr>
              <a:tr h="19225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Ústecký</a:t>
                      </a:r>
                    </a:p>
                  </a:txBody>
                  <a:tcPr marL="6108" marR="6108" marT="611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Litoměřice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08" marR="6108" marT="611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100 291</a:t>
                      </a:r>
                    </a:p>
                  </a:txBody>
                  <a:tcPr marL="6108" marR="6108" marT="611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10 931</a:t>
                      </a:r>
                    </a:p>
                  </a:txBody>
                  <a:tcPr marL="6108" marR="6108" marT="611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10 440</a:t>
                      </a:r>
                    </a:p>
                  </a:txBody>
                  <a:tcPr marL="6108" marR="6108" marT="611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+ 491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08" marR="6108" marT="6112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1 958</a:t>
                      </a:r>
                    </a:p>
                  </a:txBody>
                  <a:tcPr marL="6108" marR="6108" marT="6112" marB="0" anchor="b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+ 8 </a:t>
                      </a: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973</a:t>
                      </a:r>
                    </a:p>
                  </a:txBody>
                  <a:tcPr marL="6108" marR="6108" marT="6112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25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Plzeňský</a:t>
                      </a:r>
                    </a:p>
                  </a:txBody>
                  <a:tcPr marL="6108" marR="6108" marT="611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Rokycany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08" marR="6108" marT="611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40 923</a:t>
                      </a:r>
                    </a:p>
                  </a:txBody>
                  <a:tcPr marL="6108" marR="6108" marT="611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3 598</a:t>
                      </a:r>
                    </a:p>
                  </a:txBody>
                  <a:tcPr marL="6108" marR="6108" marT="611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3 122</a:t>
                      </a:r>
                    </a:p>
                  </a:txBody>
                  <a:tcPr marL="6108" marR="6108" marT="611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+ 476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08" marR="6108" marT="6112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610</a:t>
                      </a:r>
                    </a:p>
                  </a:txBody>
                  <a:tcPr marL="6108" marR="6108" marT="6112" marB="0" anchor="b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+ 2 </a:t>
                      </a: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988</a:t>
                      </a:r>
                    </a:p>
                  </a:txBody>
                  <a:tcPr marL="6108" marR="6108" marT="6112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</a:tr>
              <a:tr h="19225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Královehradecký</a:t>
                      </a:r>
                    </a:p>
                  </a:txBody>
                  <a:tcPr marL="6108" marR="6108" marT="611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Trutnov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08" marR="6108" marT="611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101 205</a:t>
                      </a:r>
                    </a:p>
                  </a:txBody>
                  <a:tcPr marL="6108" marR="6108" marT="611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9 893</a:t>
                      </a:r>
                    </a:p>
                  </a:txBody>
                  <a:tcPr marL="6108" marR="6108" marT="611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9 515</a:t>
                      </a:r>
                    </a:p>
                  </a:txBody>
                  <a:tcPr marL="6108" marR="6108" marT="611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+ 378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08" marR="6108" marT="6112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2 544</a:t>
                      </a:r>
                    </a:p>
                  </a:txBody>
                  <a:tcPr marL="6108" marR="6108" marT="6112" marB="0" anchor="b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+ 7 </a:t>
                      </a: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349</a:t>
                      </a:r>
                    </a:p>
                  </a:txBody>
                  <a:tcPr marL="6108" marR="6108" marT="6112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25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Vysočina</a:t>
                      </a:r>
                    </a:p>
                  </a:txBody>
                  <a:tcPr marL="6108" marR="6108" marT="611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Havlíčkův </a:t>
                      </a:r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Brod</a:t>
                      </a:r>
                    </a:p>
                  </a:txBody>
                  <a:tcPr marL="6108" marR="6108" marT="611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80 508</a:t>
                      </a:r>
                    </a:p>
                  </a:txBody>
                  <a:tcPr marL="6108" marR="6108" marT="611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4 530</a:t>
                      </a:r>
                    </a:p>
                  </a:txBody>
                  <a:tcPr marL="6108" marR="6108" marT="611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4 157</a:t>
                      </a:r>
                    </a:p>
                  </a:txBody>
                  <a:tcPr marL="6108" marR="6108" marT="611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+ 373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08" marR="6108" marT="6112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721</a:t>
                      </a:r>
                    </a:p>
                  </a:txBody>
                  <a:tcPr marL="6108" marR="6108" marT="6112" marB="0" anchor="b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+ 3 </a:t>
                      </a: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809</a:t>
                      </a:r>
                    </a:p>
                  </a:txBody>
                  <a:tcPr marL="6108" marR="6108" marT="6112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</a:tr>
              <a:tr h="19225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Jihomoravský</a:t>
                      </a:r>
                    </a:p>
                  </a:txBody>
                  <a:tcPr marL="6108" marR="6108" marT="611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Brno-venkov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08" marR="6108" marT="611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178 451</a:t>
                      </a:r>
                    </a:p>
                  </a:txBody>
                  <a:tcPr marL="6108" marR="6108" marT="611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9 764</a:t>
                      </a:r>
                    </a:p>
                  </a:txBody>
                  <a:tcPr marL="6108" marR="6108" marT="611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9 391</a:t>
                      </a:r>
                    </a:p>
                  </a:txBody>
                  <a:tcPr marL="6108" marR="6108" marT="611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+ 373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08" marR="6108" marT="6112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243</a:t>
                      </a:r>
                    </a:p>
                  </a:txBody>
                  <a:tcPr marL="6108" marR="6108" marT="6112" marB="0" anchor="b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+ 9 </a:t>
                      </a: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521</a:t>
                      </a:r>
                    </a:p>
                  </a:txBody>
                  <a:tcPr marL="6108" marR="6108" marT="6112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25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Pardubický</a:t>
                      </a:r>
                    </a:p>
                  </a:txBody>
                  <a:tcPr marL="6108" marR="6108" marT="611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Chrudim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08" marR="6108" marT="611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88 230</a:t>
                      </a:r>
                    </a:p>
                  </a:txBody>
                  <a:tcPr marL="6108" marR="6108" marT="611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5 624</a:t>
                      </a:r>
                    </a:p>
                  </a:txBody>
                  <a:tcPr marL="6108" marR="6108" marT="611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5 253</a:t>
                      </a:r>
                    </a:p>
                  </a:txBody>
                  <a:tcPr marL="6108" marR="6108" marT="6112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+ 371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108" marR="6108" marT="6112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859</a:t>
                      </a:r>
                    </a:p>
                  </a:txBody>
                  <a:tcPr marL="6108" marR="6108" marT="6112" marB="0" anchor="b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+ 4 </a:t>
                      </a: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765</a:t>
                      </a:r>
                    </a:p>
                  </a:txBody>
                  <a:tcPr marL="6108" marR="6108" marT="6112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7AB"/>
                    </a:solidFill>
                  </a:tcPr>
                </a:tc>
              </a:tr>
            </a:tbl>
          </a:graphicData>
        </a:graphic>
      </p:graphicFrame>
      <p:pic>
        <p:nvPicPr>
          <p:cNvPr id="49254" name="Obrázek 4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768795"/>
            <a:ext cx="2419176" cy="469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55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7893" y="5768795"/>
            <a:ext cx="2385976" cy="471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aoblený obdélníkový bublinový popisek 8"/>
          <p:cNvSpPr/>
          <p:nvPr/>
        </p:nvSpPr>
        <p:spPr bwMode="auto">
          <a:xfrm>
            <a:off x="4906048" y="1687507"/>
            <a:ext cx="4104456" cy="803279"/>
          </a:xfrm>
          <a:prstGeom prst="wedgeRoundRectCallout">
            <a:avLst>
              <a:gd name="adj1" fmla="val -73782"/>
              <a:gd name="adj2" fmla="val -37971"/>
              <a:gd name="adj3" fmla="val 16667"/>
            </a:avLst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cs-CZ" altLang="cs-CZ" sz="1400" b="1" dirty="0" smtClean="0"/>
              <a:t>porovnání počtu osob, které mají záznam  </a:t>
            </a:r>
            <a:r>
              <a:rPr lang="cs-CZ" altLang="cs-CZ" sz="1400" dirty="0" smtClean="0"/>
              <a:t>v registru SOLUS oproti Insolvenčnímu rejstříku a Centrální evidenci exekucí</a:t>
            </a:r>
            <a:endParaRPr lang="cs-CZ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Obrázek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677464"/>
            <a:ext cx="2480717" cy="560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60831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>
          <a:xfrm>
            <a:off x="539552" y="1124744"/>
            <a:ext cx="8424936" cy="779810"/>
          </a:xfrm>
        </p:spPr>
        <p:txBody>
          <a:bodyPr/>
          <a:lstStyle/>
          <a:p>
            <a:r>
              <a:rPr lang="cs-CZ" sz="2600" b="1" dirty="0"/>
              <a:t>Výběr 10 obcí </a:t>
            </a:r>
            <a:r>
              <a:rPr lang="cs-CZ" sz="2600" b="1" u="sng" dirty="0"/>
              <a:t>s vysokým podílem osob v prodlení</a:t>
            </a:r>
            <a:r>
              <a:rPr lang="cs-CZ" sz="2600" b="1" dirty="0"/>
              <a:t/>
            </a:r>
            <a:br>
              <a:rPr lang="cs-CZ" sz="2600" b="1" dirty="0"/>
            </a:br>
            <a:r>
              <a:rPr lang="cs-CZ" sz="2000" dirty="0"/>
              <a:t>(dle Registru FO, včetně srovnání s </a:t>
            </a:r>
            <a:r>
              <a:rPr lang="cs-CZ" sz="2000" dirty="0" smtClean="0"/>
              <a:t>insolvencemi a exekucemi)</a:t>
            </a:r>
            <a:endParaRPr lang="cs-CZ" sz="2000" dirty="0"/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4795505"/>
              </p:ext>
            </p:extLst>
          </p:nvPr>
        </p:nvGraphicFramePr>
        <p:xfrm>
          <a:off x="683568" y="1988840"/>
          <a:ext cx="4464496" cy="421759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96144"/>
                <a:gridCol w="648072"/>
                <a:gridCol w="792088"/>
                <a:gridCol w="747124"/>
                <a:gridCol w="981068"/>
              </a:tblGrid>
              <a:tr h="588774">
                <a:tc>
                  <a:txBody>
                    <a:bodyPr/>
                    <a:lstStyle/>
                    <a:p>
                      <a:pPr lvl="0" algn="l" fontAlgn="ctr"/>
                      <a:r>
                        <a:rPr lang="cs-CZ" sz="11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Obec </a:t>
                      </a:r>
                      <a:r>
                        <a:rPr lang="cs-CZ" sz="1100" b="0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(okres)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cs-CZ" sz="11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SOLUS</a:t>
                      </a:r>
                      <a:endParaRPr lang="cs-CZ" sz="1100" b="1" i="0" u="none" strike="noStrike" kern="12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11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Podíl dospělých v SOLUS</a:t>
                      </a:r>
                      <a:endParaRPr lang="cs-CZ" sz="1100" b="1" i="0" u="none" strike="noStrike" kern="12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11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EXEKUCE</a:t>
                      </a:r>
                      <a:endParaRPr lang="cs-CZ" sz="1100" b="1" i="0" u="none" strike="noStrike" kern="12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11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INSOLVENCE</a:t>
                      </a:r>
                      <a:endParaRPr lang="cs-CZ" sz="1100" b="1" i="0" u="none" strike="noStrike" kern="12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62323">
                <a:tc>
                  <a:txBody>
                    <a:bodyPr/>
                    <a:lstStyle/>
                    <a:p>
                      <a:pPr lvl="0" algn="l" fontAlgn="ctr"/>
                      <a:r>
                        <a:rPr lang="cs-CZ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Bečov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(Most)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37,94 %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362323">
                <a:tc>
                  <a:txBody>
                    <a:bodyPr/>
                    <a:lstStyle/>
                    <a:p>
                      <a:pPr lvl="0" algn="l" fontAlgn="ctr"/>
                      <a:r>
                        <a:rPr lang="cs-CZ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Rybniště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(Děčín)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19,55 %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362323">
                <a:tc>
                  <a:txBody>
                    <a:bodyPr/>
                    <a:lstStyle/>
                    <a:p>
                      <a:pPr lvl="0" algn="l" fontAlgn="ctr"/>
                      <a:r>
                        <a:rPr lang="cs-CZ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Bukovany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(Sokolov)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23,26 %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264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362323">
                <a:tc>
                  <a:txBody>
                    <a:bodyPr/>
                    <a:lstStyle/>
                    <a:p>
                      <a:pPr lvl="0" algn="l" fontAlgn="ctr"/>
                      <a:r>
                        <a:rPr lang="cs-CZ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Oloví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(Sokolov)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27,65 %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338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0" marR="0" marT="0" marB="0" anchor="ctr"/>
                </a:tc>
              </a:tr>
              <a:tr h="362323">
                <a:tc>
                  <a:txBody>
                    <a:bodyPr/>
                    <a:lstStyle/>
                    <a:p>
                      <a:pPr lvl="0" algn="l" fontAlgn="ctr"/>
                      <a:r>
                        <a:rPr lang="cs-CZ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Chřibská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(Děčín)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22,81 %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0" marR="0" marT="0" marB="0" anchor="ctr"/>
                </a:tc>
              </a:tr>
              <a:tr h="362323">
                <a:tc>
                  <a:txBody>
                    <a:bodyPr/>
                    <a:lstStyle/>
                    <a:p>
                      <a:pPr lvl="0" algn="l" fontAlgn="ctr"/>
                      <a:r>
                        <a:rPr lang="cs-CZ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Zahrádky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(Česká Lípa)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15,87 %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362323">
                <a:tc>
                  <a:txBody>
                    <a:bodyPr/>
                    <a:lstStyle/>
                    <a:p>
                      <a:pPr lvl="0" algn="l" fontAlgn="ctr"/>
                      <a:r>
                        <a:rPr lang="cs-CZ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Mladecko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(Opava)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20,07 %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362323">
                <a:tc>
                  <a:txBody>
                    <a:bodyPr/>
                    <a:lstStyle/>
                    <a:p>
                      <a:pPr lvl="0" algn="l" fontAlgn="ctr"/>
                      <a:r>
                        <a:rPr lang="cs-CZ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Ledvice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(Teplice)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19,74 %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362323">
                <a:tc>
                  <a:txBody>
                    <a:bodyPr/>
                    <a:lstStyle/>
                    <a:p>
                      <a:pPr lvl="0" algn="l" fontAlgn="ctr"/>
                      <a:r>
                        <a:rPr lang="cs-CZ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Lomnice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(Bruntál)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20,07 %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362323">
                <a:tc>
                  <a:txBody>
                    <a:bodyPr/>
                    <a:lstStyle/>
                    <a:p>
                      <a:pPr lvl="0" algn="l" fontAlgn="ctr"/>
                      <a:r>
                        <a:rPr lang="cs-CZ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Jindřichov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(Bruntál)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19,04 %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166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0" name="Zaoblený obdélníkový bublinový popisek 9"/>
          <p:cNvSpPr/>
          <p:nvPr/>
        </p:nvSpPr>
        <p:spPr bwMode="auto">
          <a:xfrm>
            <a:off x="5727340" y="1988840"/>
            <a:ext cx="2952328" cy="4176464"/>
          </a:xfrm>
          <a:prstGeom prst="wedgeRoundRectCallout">
            <a:avLst>
              <a:gd name="adj1" fmla="val -66446"/>
              <a:gd name="adj2" fmla="val -32384"/>
              <a:gd name="adj3" fmla="val 16667"/>
            </a:avLst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Vynecháním registru klientských informací může uniknout při posouzení bonity jen v 10 vybraných obcích s vysokou mírou osob s dluhy po splatnosti v registru SOLUS:</a:t>
            </a:r>
          </a:p>
          <a:p>
            <a:pPr algn="ctr"/>
            <a:endParaRPr lang="cs-CZ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415 občanů při využití pouze Centrální evidence exekucí</a:t>
            </a:r>
          </a:p>
          <a:p>
            <a:pPr algn="ctr"/>
            <a:endParaRPr lang="cs-CZ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1787 občanů při využití pouze Insolvenčního rejstříku</a:t>
            </a:r>
          </a:p>
        </p:txBody>
      </p:sp>
      <p:sp>
        <p:nvSpPr>
          <p:cNvPr id="8" name="Obdélník 7"/>
          <p:cNvSpPr/>
          <p:nvPr/>
        </p:nvSpPr>
        <p:spPr>
          <a:xfrm>
            <a:off x="611560" y="6237312"/>
            <a:ext cx="43588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000" dirty="0">
                <a:latin typeface="Arial" panose="020B0604020202020204" pitchFamily="34" charset="0"/>
                <a:cs typeface="Arial" panose="020B0604020202020204" pitchFamily="34" charset="0"/>
              </a:rPr>
              <a:t>Zdroj dat: </a:t>
            </a:r>
          </a:p>
          <a:p>
            <a:r>
              <a:rPr lang="cs-CZ" sz="1000" dirty="0">
                <a:latin typeface="Arial" panose="020B0604020202020204" pitchFamily="34" charset="0"/>
                <a:cs typeface="Arial" panose="020B0604020202020204" pitchFamily="34" charset="0"/>
              </a:rPr>
              <a:t>Registr fyzických osob SOLUS, Insolvenční rejstřík, www.mapaexekuci.cz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0983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>
          <a:xfrm>
            <a:off x="539552" y="1137022"/>
            <a:ext cx="8424936" cy="779810"/>
          </a:xfrm>
        </p:spPr>
        <p:txBody>
          <a:bodyPr/>
          <a:lstStyle/>
          <a:p>
            <a:r>
              <a:rPr lang="cs-CZ" sz="2600" b="1" dirty="0"/>
              <a:t>Výběr 10 obcí </a:t>
            </a:r>
            <a:r>
              <a:rPr lang="cs-CZ" sz="2600" b="1" u="sng" dirty="0"/>
              <a:t>s nízkým podílem osob v prodlení</a:t>
            </a:r>
            <a:r>
              <a:rPr lang="cs-CZ" sz="2600" b="1" dirty="0"/>
              <a:t/>
            </a:r>
            <a:br>
              <a:rPr lang="cs-CZ" sz="2600" b="1" dirty="0"/>
            </a:br>
            <a:r>
              <a:rPr lang="cs-CZ" sz="2000" dirty="0"/>
              <a:t>(dle Registru FO, včetně srovnání s insolvencemi a exekucemi)</a:t>
            </a:r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8910034"/>
              </p:ext>
            </p:extLst>
          </p:nvPr>
        </p:nvGraphicFramePr>
        <p:xfrm>
          <a:off x="683568" y="1988840"/>
          <a:ext cx="4464496" cy="421759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96144"/>
                <a:gridCol w="648072"/>
                <a:gridCol w="792088"/>
                <a:gridCol w="747124"/>
                <a:gridCol w="981068"/>
              </a:tblGrid>
              <a:tr h="588774">
                <a:tc>
                  <a:txBody>
                    <a:bodyPr/>
                    <a:lstStyle/>
                    <a:p>
                      <a:pPr lvl="0" algn="l" fontAlgn="ctr"/>
                      <a:r>
                        <a:rPr lang="cs-CZ" sz="11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Obec </a:t>
                      </a:r>
                      <a:r>
                        <a:rPr lang="cs-CZ" sz="1100" b="0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(okres)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cs-CZ" sz="11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SOLUS</a:t>
                      </a:r>
                      <a:endParaRPr lang="cs-CZ" sz="1100" b="1" i="0" u="none" strike="noStrike" kern="12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11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Podíl dospělých v SOLUS</a:t>
                      </a:r>
                      <a:endParaRPr lang="cs-CZ" sz="1100" b="1" i="0" u="none" strike="noStrike" kern="12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11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EXEKUCE</a:t>
                      </a:r>
                      <a:endParaRPr lang="cs-CZ" sz="1100" b="1" i="0" u="none" strike="noStrike" kern="12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cs-CZ" sz="11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INSOLVENCE</a:t>
                      </a:r>
                      <a:endParaRPr lang="cs-CZ" sz="1100" b="1" i="0" u="none" strike="noStrike" kern="12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62323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Dolní Újezd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(Svitavy)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2,24 %</a:t>
                      </a:r>
                      <a:endParaRPr lang="cs-CZ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362323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Nosislav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(Brno-venkov)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2,30 %</a:t>
                      </a:r>
                      <a:endParaRPr lang="cs-CZ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362323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Milovice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(Břeclav)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0,32 %</a:t>
                      </a:r>
                      <a:endParaRPr lang="cs-CZ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362323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Lánov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(Trutnov)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0,74 %</a:t>
                      </a:r>
                      <a:endParaRPr lang="cs-CZ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362323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Voděrady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(Rychnov nad Kněžnou)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1,23 %</a:t>
                      </a:r>
                      <a:endParaRPr lang="cs-CZ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362323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Ohnišov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(Rychnov nad Kněžnou)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2,01 %</a:t>
                      </a:r>
                      <a:endParaRPr lang="cs-CZ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362323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Jámy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(Žďár nad Sázavou)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1,49 %</a:t>
                      </a:r>
                      <a:endParaRPr lang="cs-CZ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</a:tr>
              <a:tr h="362323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Bystřec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(Ústí nad Orlicí)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1,28 %</a:t>
                      </a:r>
                      <a:endParaRPr lang="cs-CZ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362323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Rybí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(Nový Jičín)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2,08 %</a:t>
                      </a:r>
                      <a:endParaRPr lang="cs-CZ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362323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Vísky </a:t>
                      </a: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(Blansko)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1,98 %</a:t>
                      </a:r>
                      <a:endParaRPr lang="cs-CZ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0" name="Zaoblený obdélníkový bublinový popisek 9"/>
          <p:cNvSpPr/>
          <p:nvPr/>
        </p:nvSpPr>
        <p:spPr bwMode="auto">
          <a:xfrm>
            <a:off x="5727340" y="1988840"/>
            <a:ext cx="2952328" cy="4176464"/>
          </a:xfrm>
          <a:prstGeom prst="wedgeRoundRectCallout">
            <a:avLst>
              <a:gd name="adj1" fmla="val -66446"/>
              <a:gd name="adj2" fmla="val -32384"/>
              <a:gd name="adj3" fmla="val 16667"/>
            </a:avLst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Vynecháním registru klientských informací může uniknout při posouzení bonity i v 10 vybraných obcích s nízkou mírou osob s dluhy po splatnosti v registru SOLUS:</a:t>
            </a:r>
          </a:p>
          <a:p>
            <a:pPr algn="ctr"/>
            <a:endParaRPr lang="cs-CZ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39 občanů při využití pouze Centrální evidence exekucí</a:t>
            </a:r>
          </a:p>
          <a:p>
            <a:pPr algn="ctr"/>
            <a:endParaRPr lang="cs-CZ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80 občanů při využití pouze Insolvenčního rejstříku</a:t>
            </a:r>
          </a:p>
        </p:txBody>
      </p:sp>
      <p:sp>
        <p:nvSpPr>
          <p:cNvPr id="8" name="Obdélník 7"/>
          <p:cNvSpPr/>
          <p:nvPr/>
        </p:nvSpPr>
        <p:spPr>
          <a:xfrm>
            <a:off x="611560" y="6237312"/>
            <a:ext cx="43588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000" dirty="0">
                <a:latin typeface="Arial" panose="020B0604020202020204" pitchFamily="34" charset="0"/>
                <a:cs typeface="Arial" panose="020B0604020202020204" pitchFamily="34" charset="0"/>
              </a:rPr>
              <a:t>Zdroj dat: </a:t>
            </a:r>
          </a:p>
          <a:p>
            <a:r>
              <a:rPr lang="cs-CZ" sz="1000" dirty="0">
                <a:latin typeface="Arial" panose="020B0604020202020204" pitchFamily="34" charset="0"/>
                <a:cs typeface="Arial" panose="020B0604020202020204" pitchFamily="34" charset="0"/>
              </a:rPr>
              <a:t>Registr fyzických osob SOLUS, Insolvenční rejstřík, www.mapaexekuci.cz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7863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>
          <a:xfrm>
            <a:off x="539552" y="1497062"/>
            <a:ext cx="8424936" cy="1067842"/>
          </a:xfrm>
        </p:spPr>
        <p:txBody>
          <a:bodyPr/>
          <a:lstStyle/>
          <a:p>
            <a:r>
              <a:rPr lang="cs-CZ" sz="2600" dirty="0"/>
              <a:t>Klienti s jedním dluhem se v Centrální evidenci exekucí nebo v Insolvenčním rejstříku nemusí objevit, případně se objeví při dalším dluhu nebo se zpožděním</a:t>
            </a:r>
            <a:endParaRPr lang="cs-CZ" sz="2000" dirty="0"/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0457630"/>
              </p:ext>
            </p:extLst>
          </p:nvPr>
        </p:nvGraphicFramePr>
        <p:xfrm>
          <a:off x="1475656" y="2996954"/>
          <a:ext cx="6336704" cy="240038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32448"/>
                <a:gridCol w="1224136"/>
                <a:gridCol w="1080120"/>
              </a:tblGrid>
              <a:tr h="588774">
                <a:tc>
                  <a:txBody>
                    <a:bodyPr/>
                    <a:lstStyle/>
                    <a:p>
                      <a:pPr lvl="0" algn="l" fontAlgn="ctr"/>
                      <a:r>
                        <a:rPr lang="cs-CZ" sz="11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k 31. 3. 2017</a:t>
                      </a:r>
                      <a:endParaRPr lang="cs-CZ" sz="1100" b="0" i="0" u="none" strike="noStrike" kern="12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vše</a:t>
                      </a:r>
                      <a:endParaRPr lang="cs-CZ" sz="1100" b="1" i="0" u="none" strike="noStrike" kern="12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1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jen hlavní dlužník</a:t>
                      </a:r>
                      <a:endParaRPr lang="cs-CZ" sz="1100" b="1" i="0" u="none" strike="noStrike" kern="12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623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 dirty="0" smtClean="0">
                          <a:effectLst/>
                        </a:rPr>
                        <a:t> Počet </a:t>
                      </a:r>
                      <a:r>
                        <a:rPr lang="cs-CZ" sz="1100" dirty="0">
                          <a:effectLst/>
                        </a:rPr>
                        <a:t>RČ v Registru FO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760 876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748 051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</a:tr>
              <a:tr h="3623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 dirty="0" smtClean="0">
                          <a:effectLst/>
                        </a:rPr>
                        <a:t> Počet </a:t>
                      </a:r>
                      <a:r>
                        <a:rPr lang="cs-CZ" sz="1100" dirty="0">
                          <a:effectLst/>
                        </a:rPr>
                        <a:t>RČ s pouze 1 záznamem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418 444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413 329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</a:tr>
              <a:tr h="3623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 dirty="0" smtClean="0">
                          <a:effectLst/>
                        </a:rPr>
                        <a:t> Počet </a:t>
                      </a:r>
                      <a:r>
                        <a:rPr lang="cs-CZ" sz="1100" dirty="0">
                          <a:effectLst/>
                        </a:rPr>
                        <a:t>RČ s pouze 1 dluhem (může být více Z)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358 478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355 265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</a:tr>
              <a:tr h="3623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 dirty="0" smtClean="0">
                          <a:effectLst/>
                        </a:rPr>
                        <a:t> Počet </a:t>
                      </a:r>
                      <a:r>
                        <a:rPr lang="cs-CZ" sz="1100" dirty="0">
                          <a:effectLst/>
                        </a:rPr>
                        <a:t>RČ s pouze 1 věřitelem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467 186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461 404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</a:tr>
              <a:tr h="3623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 dirty="0" smtClean="0">
                          <a:effectLst/>
                        </a:rPr>
                        <a:t> Počet </a:t>
                      </a:r>
                      <a:r>
                        <a:rPr lang="cs-CZ" sz="1100" dirty="0">
                          <a:effectLst/>
                        </a:rPr>
                        <a:t>RČ s alespoň 2 </a:t>
                      </a:r>
                      <a:r>
                        <a:rPr lang="cs-CZ" sz="1100" dirty="0" err="1">
                          <a:effectLst/>
                        </a:rPr>
                        <a:t>veriteli</a:t>
                      </a:r>
                      <a:r>
                        <a:rPr lang="cs-CZ" sz="1100" dirty="0">
                          <a:effectLst/>
                        </a:rPr>
                        <a:t> a 2 dluhy (</a:t>
                      </a:r>
                      <a:r>
                        <a:rPr lang="cs-CZ" sz="1100" dirty="0" err="1">
                          <a:effectLst/>
                        </a:rPr>
                        <a:t>muze</a:t>
                      </a:r>
                      <a:r>
                        <a:rPr lang="cs-CZ" sz="1100" dirty="0">
                          <a:effectLst/>
                        </a:rPr>
                        <a:t> byt vice Z)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252 794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247 079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9" name="Ovál 8"/>
          <p:cNvSpPr/>
          <p:nvPr/>
        </p:nvSpPr>
        <p:spPr bwMode="auto">
          <a:xfrm>
            <a:off x="827584" y="4221088"/>
            <a:ext cx="7704856" cy="936104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4898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1268760"/>
            <a:ext cx="8424936" cy="779810"/>
          </a:xfrm>
        </p:spPr>
        <p:txBody>
          <a:bodyPr/>
          <a:lstStyle/>
          <a:p>
            <a:r>
              <a:rPr lang="cs-CZ" dirty="0" smtClean="0"/>
              <a:t>Zákon o spotřebitelském úvěru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609600" y="2286000"/>
            <a:ext cx="7850832" cy="3886200"/>
          </a:xfrm>
        </p:spPr>
        <p:txBody>
          <a:bodyPr/>
          <a:lstStyle/>
          <a:p>
            <a:pPr algn="just"/>
            <a:r>
              <a:rPr lang="cs-CZ" sz="2000" dirty="0"/>
              <a:t>Schválen Parlamentem v létě roku 2016 (zákon č. 257/2016 Sb.)</a:t>
            </a:r>
          </a:p>
          <a:p>
            <a:pPr algn="just"/>
            <a:r>
              <a:rPr lang="cs-CZ" sz="2000" b="1" dirty="0">
                <a:solidFill>
                  <a:srgbClr val="FF0000"/>
                </a:solidFill>
              </a:rPr>
              <a:t>Nově upravuje zákonnou povinnost prověřit dostatečně schopnost splácet poskytnutý úvěr (§ 86)</a:t>
            </a:r>
          </a:p>
          <a:p>
            <a:pPr algn="just"/>
            <a:r>
              <a:rPr lang="cs-CZ" sz="2000" dirty="0">
                <a:solidFill>
                  <a:srgbClr val="FF0000"/>
                </a:solidFill>
              </a:rPr>
              <a:t>Výslovně se požaduje prověření dosavadního splácení pohledávek    (§ 86 odst. 2) </a:t>
            </a:r>
            <a:r>
              <a:rPr lang="cs-CZ" sz="2000" b="1" dirty="0">
                <a:solidFill>
                  <a:srgbClr val="FF0000"/>
                </a:solidFill>
              </a:rPr>
              <a:t>– což lze učinit spolehlivě zejména prověřením v registrech klientských informací</a:t>
            </a:r>
            <a:endParaRPr lang="cs-CZ" sz="2000" dirty="0">
              <a:solidFill>
                <a:srgbClr val="FF0000"/>
              </a:solidFill>
            </a:endParaRPr>
          </a:p>
          <a:p>
            <a:pPr algn="just"/>
            <a:r>
              <a:rPr lang="cs-CZ" sz="2000" dirty="0"/>
              <a:t>V případě, že úvěruschopnost spotřebitele prověřena není, hrozí </a:t>
            </a:r>
            <a:r>
              <a:rPr lang="cs-CZ" sz="2000" b="1" dirty="0"/>
              <a:t>sankce: </a:t>
            </a:r>
          </a:p>
          <a:p>
            <a:pPr lvl="1" algn="just"/>
            <a:r>
              <a:rPr lang="cs-CZ" b="1" dirty="0" smtClean="0"/>
              <a:t>neplatnost smlouvy o spotřebitelském úvěru, </a:t>
            </a:r>
            <a:r>
              <a:rPr lang="cs-CZ" dirty="0" smtClean="0"/>
              <a:t>spotřebitel splácí jen jistinu (§ 87)</a:t>
            </a:r>
          </a:p>
          <a:p>
            <a:pPr lvl="1" algn="just"/>
            <a:r>
              <a:rPr lang="cs-CZ" b="1" dirty="0" smtClean="0"/>
              <a:t>pokuta až 20 000 000 Kč </a:t>
            </a:r>
            <a:r>
              <a:rPr lang="cs-CZ" dirty="0" smtClean="0"/>
              <a:t>(§ 154)</a:t>
            </a:r>
            <a:endParaRPr lang="cs-CZ" b="1" dirty="0"/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62697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1268760"/>
            <a:ext cx="8424936" cy="1080120"/>
          </a:xfrm>
        </p:spPr>
        <p:txBody>
          <a:bodyPr/>
          <a:lstStyle/>
          <a:p>
            <a:r>
              <a:rPr lang="cs-CZ" dirty="0" smtClean="0"/>
              <a:t>Jak dostojí novým povinnostem poskytovatelé spotřebitelských úvěrů?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609600" y="2780928"/>
            <a:ext cx="8426896" cy="3391272"/>
          </a:xfrm>
        </p:spPr>
        <p:txBody>
          <a:bodyPr/>
          <a:lstStyle/>
          <a:p>
            <a:r>
              <a:rPr lang="cs-CZ" sz="2000" dirty="0"/>
              <a:t>aktuálně </a:t>
            </a:r>
            <a:r>
              <a:rPr lang="cs-CZ" sz="2000" b="1" dirty="0" smtClean="0"/>
              <a:t>106 </a:t>
            </a:r>
            <a:r>
              <a:rPr lang="cs-CZ" sz="2000" b="1" dirty="0"/>
              <a:t>žadatelů o licenci ČNB</a:t>
            </a:r>
          </a:p>
          <a:p>
            <a:r>
              <a:rPr lang="cs-CZ" sz="2000" dirty="0"/>
              <a:t>řádově </a:t>
            </a:r>
            <a:r>
              <a:rPr lang="cs-CZ" sz="2000" b="1" dirty="0"/>
              <a:t>30 procent již některý ze zavedených registrů klientských informací využívá </a:t>
            </a:r>
            <a:endParaRPr lang="cs-CZ" sz="2000" b="1" dirty="0" smtClean="0"/>
          </a:p>
          <a:p>
            <a:r>
              <a:rPr lang="cs-CZ" sz="2000" dirty="0" smtClean="0"/>
              <a:t>část </a:t>
            </a:r>
            <a:r>
              <a:rPr lang="cs-CZ" sz="2000" dirty="0"/>
              <a:t>poskytovatelů spotřebitelských úvěrů se připravuje na zahájení využívání registrů klientských informací, </a:t>
            </a:r>
            <a:r>
              <a:rPr lang="cs-CZ" sz="2000" dirty="0">
                <a:solidFill>
                  <a:srgbClr val="FF0000"/>
                </a:solidFill>
              </a:rPr>
              <a:t>část se z různých důvodů chce nahlížení do registrů vyhnout a chce využívat jen veřejně dostupné databáze, jako jsou Centrální evidence exekucí či Insolvenční rejstřík</a:t>
            </a:r>
          </a:p>
          <a:p>
            <a:pPr lvl="1"/>
            <a:endParaRPr lang="cs-CZ" sz="1500" b="1" dirty="0"/>
          </a:p>
          <a:p>
            <a:pPr lvl="1"/>
            <a:r>
              <a:rPr lang="cs-CZ" sz="1500" b="1" dirty="0"/>
              <a:t>OBSTOJÍ S TÍMTO PŘÍSTUPEM A BUDOU SKUTEČNĚ „ODBORNĚ PROVĚŘOVAT SCHOPNOST KLIENTA SPLÁCET?“</a:t>
            </a:r>
          </a:p>
        </p:txBody>
      </p:sp>
    </p:spTree>
    <p:extLst>
      <p:ext uri="{BB962C8B-B14F-4D97-AF65-F5344CB8AC3E}">
        <p14:creationId xmlns:p14="http://schemas.microsoft.com/office/powerpoint/2010/main" val="105415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539552" y="1569070"/>
            <a:ext cx="8424936" cy="779810"/>
          </a:xfrm>
        </p:spPr>
        <p:txBody>
          <a:bodyPr/>
          <a:lstStyle/>
          <a:p>
            <a:r>
              <a:rPr lang="cs-CZ" sz="2800" dirty="0"/>
              <a:t>Míru ochoty občanů zkreslit informace poskytnuté věřitelům sleduje SOLUS od roku 2015:</a:t>
            </a:r>
          </a:p>
        </p:txBody>
      </p:sp>
      <p:sp>
        <p:nvSpPr>
          <p:cNvPr id="8" name="Zástupný symbol pro obsah 2"/>
          <p:cNvSpPr>
            <a:spLocks noGrp="1"/>
          </p:cNvSpPr>
          <p:nvPr>
            <p:ph idx="1"/>
          </p:nvPr>
        </p:nvSpPr>
        <p:spPr>
          <a:xfrm>
            <a:off x="683568" y="2636912"/>
            <a:ext cx="7920880" cy="3240360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cs-CZ" sz="2000" b="1" dirty="0"/>
              <a:t>Výsledky výzkumu STEM na konci roku 2015: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cs-CZ" sz="2000" dirty="0"/>
              <a:t>více než polovina občanů ČR ve věku 30-44 let se již dostala do prodlení s úhradou splatného závazku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cs-CZ" sz="2000" b="1" dirty="0"/>
              <a:t>4 z 10 lidí</a:t>
            </a:r>
            <a:r>
              <a:rPr lang="cs-CZ" sz="2000" dirty="0"/>
              <a:t>, kteří jdou žádat o půjčku, </a:t>
            </a:r>
            <a:r>
              <a:rPr lang="cs-CZ" sz="2000" b="1" dirty="0"/>
              <a:t>by zamlčeli </a:t>
            </a:r>
            <a:r>
              <a:rPr lang="cs-CZ" sz="2000" dirty="0"/>
              <a:t>s cílem získat službu svůj případný neuhrazený závazek po splatnosti</a:t>
            </a:r>
          </a:p>
          <a:p>
            <a:pPr marL="808038" indent="-447675">
              <a:spcBef>
                <a:spcPts val="0"/>
              </a:spcBef>
              <a:spcAft>
                <a:spcPts val="1800"/>
              </a:spcAft>
            </a:pPr>
            <a:r>
              <a:rPr lang="cs-CZ" sz="2000" b="1" dirty="0"/>
              <a:t>90 % z nich přitom nevědělo, že se tím mohou dopustit trestného činu</a:t>
            </a:r>
          </a:p>
        </p:txBody>
      </p:sp>
    </p:spTree>
    <p:extLst>
      <p:ext uri="{BB962C8B-B14F-4D97-AF65-F5344CB8AC3E}">
        <p14:creationId xmlns:p14="http://schemas.microsoft.com/office/powerpoint/2010/main" val="295477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539552" y="1569070"/>
            <a:ext cx="8424936" cy="779810"/>
          </a:xfrm>
        </p:spPr>
        <p:txBody>
          <a:bodyPr/>
          <a:lstStyle/>
          <a:p>
            <a:r>
              <a:rPr lang="cs-CZ" sz="2800" dirty="0"/>
              <a:t>Ani o 18 měsíců později nejsou výsledky z výzkumu se srovnatelnými parametry lepší:</a:t>
            </a:r>
          </a:p>
        </p:txBody>
      </p:sp>
      <p:sp>
        <p:nvSpPr>
          <p:cNvPr id="8" name="Zástupný symbol pro obsah 2"/>
          <p:cNvSpPr>
            <a:spLocks noGrp="1"/>
          </p:cNvSpPr>
          <p:nvPr>
            <p:ph idx="1"/>
          </p:nvPr>
        </p:nvSpPr>
        <p:spPr>
          <a:xfrm>
            <a:off x="683568" y="2636912"/>
            <a:ext cx="7920880" cy="3240360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cs-CZ" sz="2000" dirty="0"/>
              <a:t>Výsledky výzkumu IPSOS pro SOLUS, 04/2017: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cs-CZ" sz="2000" b="1" dirty="0"/>
              <a:t>37,3 % z občanů</a:t>
            </a:r>
            <a:r>
              <a:rPr lang="cs-CZ" sz="2000" dirty="0"/>
              <a:t>, kteří jdou žádat o půjčku, </a:t>
            </a:r>
            <a:r>
              <a:rPr lang="cs-CZ" sz="2000" b="1" dirty="0"/>
              <a:t>by zamlčeli neuhrazený závazek po splatnosti </a:t>
            </a:r>
            <a:r>
              <a:rPr lang="cs-CZ" sz="2000" dirty="0"/>
              <a:t>s cílem získat službu</a:t>
            </a:r>
          </a:p>
          <a:p>
            <a:pPr marL="808038" indent="-447675">
              <a:spcBef>
                <a:spcPts val="0"/>
              </a:spcBef>
              <a:spcAft>
                <a:spcPts val="1800"/>
              </a:spcAft>
            </a:pPr>
            <a:r>
              <a:rPr lang="cs-CZ" sz="2000" b="1" dirty="0"/>
              <a:t>89 % z nich přitom neví, že se tím mohou dopustit trestného činu </a:t>
            </a:r>
            <a:r>
              <a:rPr lang="cs-CZ" sz="2000" dirty="0"/>
              <a:t>(z celkového počtu dotazovaných včetně těch, kteří by dluh nezamlčeli, neví o možnosti dopustit se tohoto trestného činu 56 % osob)</a:t>
            </a:r>
          </a:p>
          <a:p>
            <a:pPr marL="808038" indent="-447675">
              <a:spcBef>
                <a:spcPts val="0"/>
              </a:spcBef>
              <a:spcAft>
                <a:spcPts val="1800"/>
              </a:spcAft>
            </a:pPr>
            <a:r>
              <a:rPr lang="cs-CZ" sz="2000" dirty="0">
                <a:solidFill>
                  <a:srgbClr val="FF0000"/>
                </a:solidFill>
              </a:rPr>
              <a:t>na tento závažný fakt již přitom upozorňuje i ČNB – hrozí naplnění skutkové podstaty trestného činu dle § 211 odst. 1 trestního zákoníku</a:t>
            </a:r>
          </a:p>
          <a:p>
            <a:pPr marL="808038" indent="-447675">
              <a:spcBef>
                <a:spcPts val="0"/>
              </a:spcBef>
              <a:spcAft>
                <a:spcPts val="1800"/>
              </a:spcAft>
            </a:pPr>
            <a:endParaRPr lang="cs-CZ" sz="2000" b="1" dirty="0"/>
          </a:p>
        </p:txBody>
      </p:sp>
    </p:spTree>
    <p:extLst>
      <p:ext uri="{BB962C8B-B14F-4D97-AF65-F5344CB8AC3E}">
        <p14:creationId xmlns:p14="http://schemas.microsoft.com/office/powerpoint/2010/main" val="107321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539552" y="1569070"/>
            <a:ext cx="8424936" cy="779810"/>
          </a:xfrm>
        </p:spPr>
        <p:txBody>
          <a:bodyPr/>
          <a:lstStyle/>
          <a:p>
            <a:r>
              <a:rPr lang="cs-CZ" sz="2800" dirty="0"/>
              <a:t>Kdo je nejochotnější zkreslovat údaje </a:t>
            </a:r>
            <a:br>
              <a:rPr lang="cs-CZ" sz="2800" dirty="0"/>
            </a:br>
            <a:r>
              <a:rPr lang="cs-CZ" sz="2800" dirty="0"/>
              <a:t>o své finanční situaci?</a:t>
            </a:r>
          </a:p>
        </p:txBody>
      </p:sp>
      <p:sp>
        <p:nvSpPr>
          <p:cNvPr id="8" name="Zástupný symbol pro obsah 2"/>
          <p:cNvSpPr>
            <a:spLocks noGrp="1"/>
          </p:cNvSpPr>
          <p:nvPr>
            <p:ph idx="1"/>
          </p:nvPr>
        </p:nvSpPr>
        <p:spPr>
          <a:xfrm>
            <a:off x="683568" y="2636912"/>
            <a:ext cx="8352928" cy="3240360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cs-CZ" sz="2000" dirty="0"/>
              <a:t>Výsledky výzkumu IPSOS pro SOLUS, 04/2017: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cs-CZ" sz="2000" b="1" dirty="0"/>
              <a:t>nejméně „pravdomluvní“ jsou respondenti ve věku 27-35 let, mezi kterými by informace zkreslilo 50,4 % osob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cs-CZ" sz="2000" b="1" dirty="0"/>
              <a:t>více zkreslují informace ženy (41,4 %) než muži (32,8 %)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cs-CZ" sz="2000" b="1" dirty="0"/>
              <a:t>nejvíce by zkreslovali informace občané v Karlovarském kraji (63,6 % respondentů), který je dle statistik SOLUS krajem s druhým nejvyšším podílem osob se závazkem po splatnosti           </a:t>
            </a:r>
            <a:r>
              <a:rPr lang="cs-CZ" sz="2000" dirty="0"/>
              <a:t>(k 31.3.2017 to bylo 12,53 % dospělých občanů v kraji nad 18 let)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337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>
          <a:xfrm>
            <a:off x="539552" y="1268760"/>
            <a:ext cx="8424936" cy="504056"/>
          </a:xfrm>
        </p:spPr>
        <p:txBody>
          <a:bodyPr>
            <a:noAutofit/>
          </a:bodyPr>
          <a:lstStyle/>
          <a:p>
            <a:r>
              <a:rPr lang="cs-CZ" sz="2600" dirty="0" smtClean="0"/>
              <a:t>Jak citlivé je Vaše portfolio na výkonnost ekonomiky?</a:t>
            </a:r>
            <a:endParaRPr lang="cs-CZ" sz="2600" dirty="0"/>
          </a:p>
        </p:txBody>
      </p:sp>
      <p:sp>
        <p:nvSpPr>
          <p:cNvPr id="3" name="Obdélník 2"/>
          <p:cNvSpPr/>
          <p:nvPr/>
        </p:nvSpPr>
        <p:spPr>
          <a:xfrm>
            <a:off x="6660232" y="6309320"/>
            <a:ext cx="23762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Data za období 12/2016 – 03/2017</a:t>
            </a:r>
            <a:endParaRPr lang="cs-C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539552" y="1844824"/>
            <a:ext cx="82809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1600" dirty="0">
                <a:latin typeface="Arial"/>
                <a:ea typeface="+mj-ea"/>
                <a:cs typeface="Arial"/>
              </a:rPr>
              <a:t>SOLUS Index v jednotlivých krajích </a:t>
            </a:r>
            <a:r>
              <a:rPr lang="cs-CZ" sz="1600" dirty="0" smtClean="0">
                <a:latin typeface="Arial"/>
                <a:ea typeface="+mj-ea"/>
                <a:cs typeface="Arial"/>
              </a:rPr>
              <a:t>koreluje </a:t>
            </a:r>
            <a:r>
              <a:rPr lang="cs-CZ" sz="1600" dirty="0">
                <a:latin typeface="Arial"/>
                <a:ea typeface="+mj-ea"/>
                <a:cs typeface="Arial"/>
              </a:rPr>
              <a:t>s mírou </a:t>
            </a:r>
            <a:r>
              <a:rPr lang="cs-CZ" sz="1600" dirty="0" smtClean="0">
                <a:latin typeface="Arial"/>
                <a:ea typeface="+mj-ea"/>
                <a:cs typeface="Arial"/>
              </a:rPr>
              <a:t>nezaměstnanosti - je tedy pravděpodobné, že na sobě závisejí - je ale ztráta zaměstnání vždy důvodem pro vznik dluhu po splatnosti? Jakou roli hrají další proměnné, jako např. výše úspor, způsob života, vzdělání a rodinné zázemí?</a:t>
            </a:r>
            <a:endParaRPr lang="cs-CZ" sz="1600" dirty="0">
              <a:latin typeface="Arial"/>
              <a:ea typeface="+mj-ea"/>
              <a:cs typeface="Arial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2768734"/>
            <a:ext cx="6480720" cy="3716046"/>
          </a:xfrm>
          <a:prstGeom prst="rect">
            <a:avLst/>
          </a:prstGeom>
        </p:spPr>
      </p:pic>
      <p:sp>
        <p:nvSpPr>
          <p:cNvPr id="8" name="Obdélník 7"/>
          <p:cNvSpPr/>
          <p:nvPr/>
        </p:nvSpPr>
        <p:spPr>
          <a:xfrm>
            <a:off x="3104168" y="4093698"/>
            <a:ext cx="510076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300" b="1" dirty="0" smtClean="0">
                <a:latin typeface="Arial"/>
                <a:cs typeface="Arial"/>
              </a:rPr>
              <a:t>0,88</a:t>
            </a:r>
            <a:endParaRPr lang="cs-CZ" sz="1300" b="1" dirty="0"/>
          </a:p>
        </p:txBody>
      </p:sp>
      <p:sp>
        <p:nvSpPr>
          <p:cNvPr id="11" name="Obdélník 10"/>
          <p:cNvSpPr/>
          <p:nvPr/>
        </p:nvSpPr>
        <p:spPr>
          <a:xfrm>
            <a:off x="3131840" y="4504764"/>
            <a:ext cx="510076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300" b="1" dirty="0" smtClean="0">
                <a:latin typeface="Arial"/>
                <a:cs typeface="Arial"/>
              </a:rPr>
              <a:t>0,96</a:t>
            </a:r>
            <a:endParaRPr lang="cs-CZ" sz="1300" b="1" dirty="0"/>
          </a:p>
        </p:txBody>
      </p:sp>
      <p:sp>
        <p:nvSpPr>
          <p:cNvPr id="12" name="Obdélník 11"/>
          <p:cNvSpPr/>
          <p:nvPr/>
        </p:nvSpPr>
        <p:spPr>
          <a:xfrm>
            <a:off x="3059832" y="5548603"/>
            <a:ext cx="510076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300" b="1" dirty="0" smtClean="0">
                <a:latin typeface="Arial"/>
                <a:cs typeface="Arial"/>
              </a:rPr>
              <a:t>0,87</a:t>
            </a:r>
            <a:endParaRPr lang="cs-CZ" sz="1300" b="1" dirty="0"/>
          </a:p>
        </p:txBody>
      </p:sp>
      <p:sp>
        <p:nvSpPr>
          <p:cNvPr id="13" name="Obdélník 12"/>
          <p:cNvSpPr/>
          <p:nvPr/>
        </p:nvSpPr>
        <p:spPr>
          <a:xfrm>
            <a:off x="1907704" y="4725144"/>
            <a:ext cx="510076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300" b="1" dirty="0" smtClean="0">
                <a:latin typeface="Arial"/>
                <a:cs typeface="Arial"/>
              </a:rPr>
              <a:t>0,87</a:t>
            </a:r>
            <a:endParaRPr lang="cs-CZ" sz="1300" b="1" dirty="0"/>
          </a:p>
        </p:txBody>
      </p:sp>
      <p:sp>
        <p:nvSpPr>
          <p:cNvPr id="14" name="Obdélník 13"/>
          <p:cNvSpPr/>
          <p:nvPr/>
        </p:nvSpPr>
        <p:spPr>
          <a:xfrm>
            <a:off x="1475656" y="3932619"/>
            <a:ext cx="510076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300" b="1" dirty="0" smtClean="0">
                <a:latin typeface="Arial"/>
                <a:cs typeface="Arial"/>
              </a:rPr>
              <a:t>0,85</a:t>
            </a:r>
            <a:endParaRPr lang="cs-CZ" sz="1300" b="1" dirty="0"/>
          </a:p>
        </p:txBody>
      </p:sp>
      <p:sp>
        <p:nvSpPr>
          <p:cNvPr id="15" name="Obdélník 14"/>
          <p:cNvSpPr/>
          <p:nvPr/>
        </p:nvSpPr>
        <p:spPr>
          <a:xfrm>
            <a:off x="2483768" y="3476620"/>
            <a:ext cx="510076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300" b="1" dirty="0" smtClean="0">
                <a:latin typeface="Arial"/>
                <a:cs typeface="Arial"/>
              </a:rPr>
              <a:t>0,68</a:t>
            </a:r>
            <a:endParaRPr lang="cs-CZ" sz="1300" b="1" dirty="0"/>
          </a:p>
        </p:txBody>
      </p:sp>
      <p:sp>
        <p:nvSpPr>
          <p:cNvPr id="16" name="Obdélník 15"/>
          <p:cNvSpPr/>
          <p:nvPr/>
        </p:nvSpPr>
        <p:spPr>
          <a:xfrm>
            <a:off x="3631811" y="3124901"/>
            <a:ext cx="510076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300" b="1" dirty="0" smtClean="0">
                <a:latin typeface="Arial"/>
                <a:cs typeface="Arial"/>
              </a:rPr>
              <a:t>0,90</a:t>
            </a:r>
            <a:endParaRPr lang="cs-CZ" sz="1300" b="1" dirty="0"/>
          </a:p>
        </p:txBody>
      </p:sp>
      <p:sp>
        <p:nvSpPr>
          <p:cNvPr id="17" name="Obdélník 16"/>
          <p:cNvSpPr/>
          <p:nvPr/>
        </p:nvSpPr>
        <p:spPr>
          <a:xfrm>
            <a:off x="4356368" y="3640231"/>
            <a:ext cx="510076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300" b="1" dirty="0" smtClean="0">
                <a:latin typeface="Arial"/>
                <a:cs typeface="Arial"/>
              </a:rPr>
              <a:t>0,87</a:t>
            </a:r>
            <a:endParaRPr lang="cs-CZ" sz="1300" b="1" dirty="0"/>
          </a:p>
        </p:txBody>
      </p:sp>
      <p:sp>
        <p:nvSpPr>
          <p:cNvPr id="18" name="Obdélník 17"/>
          <p:cNvSpPr/>
          <p:nvPr/>
        </p:nvSpPr>
        <p:spPr>
          <a:xfrm>
            <a:off x="4732680" y="4346266"/>
            <a:ext cx="510076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300" b="1" dirty="0" smtClean="0">
                <a:latin typeface="Arial"/>
                <a:cs typeface="Arial"/>
              </a:rPr>
              <a:t>0,78</a:t>
            </a:r>
            <a:endParaRPr lang="cs-CZ" sz="1300" b="1" dirty="0"/>
          </a:p>
        </p:txBody>
      </p:sp>
      <p:sp>
        <p:nvSpPr>
          <p:cNvPr id="19" name="Obdélník 18"/>
          <p:cNvSpPr/>
          <p:nvPr/>
        </p:nvSpPr>
        <p:spPr>
          <a:xfrm>
            <a:off x="4283968" y="5052301"/>
            <a:ext cx="510076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300" b="1" dirty="0" smtClean="0">
                <a:latin typeface="Arial"/>
                <a:cs typeface="Arial"/>
              </a:rPr>
              <a:t>0,85</a:t>
            </a:r>
            <a:endParaRPr lang="cs-CZ" sz="1300" b="1" dirty="0"/>
          </a:p>
        </p:txBody>
      </p:sp>
      <p:sp>
        <p:nvSpPr>
          <p:cNvPr id="20" name="Obdélník 19"/>
          <p:cNvSpPr/>
          <p:nvPr/>
        </p:nvSpPr>
        <p:spPr>
          <a:xfrm>
            <a:off x="5259086" y="5517232"/>
            <a:ext cx="510076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300" b="1" dirty="0" smtClean="0">
                <a:latin typeface="Arial"/>
                <a:cs typeface="Arial"/>
              </a:rPr>
              <a:t>0,90</a:t>
            </a:r>
            <a:endParaRPr lang="cs-CZ" sz="1300" b="1" dirty="0"/>
          </a:p>
        </p:txBody>
      </p:sp>
      <p:sp>
        <p:nvSpPr>
          <p:cNvPr id="21" name="Obdélník 20"/>
          <p:cNvSpPr/>
          <p:nvPr/>
        </p:nvSpPr>
        <p:spPr>
          <a:xfrm>
            <a:off x="5769162" y="4707347"/>
            <a:ext cx="510076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300" b="1" dirty="0" smtClean="0">
                <a:latin typeface="Arial"/>
                <a:cs typeface="Arial"/>
              </a:rPr>
              <a:t>0,66</a:t>
            </a:r>
            <a:endParaRPr lang="cs-CZ" sz="1300" b="1" dirty="0"/>
          </a:p>
        </p:txBody>
      </p:sp>
      <p:sp>
        <p:nvSpPr>
          <p:cNvPr id="22" name="Obdélník 21"/>
          <p:cNvSpPr/>
          <p:nvPr/>
        </p:nvSpPr>
        <p:spPr>
          <a:xfrm>
            <a:off x="6279238" y="5256215"/>
            <a:ext cx="510076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300" b="1" dirty="0" smtClean="0">
                <a:latin typeface="Arial"/>
                <a:cs typeface="Arial"/>
              </a:rPr>
              <a:t>0,88</a:t>
            </a:r>
            <a:endParaRPr lang="cs-CZ" sz="1300" b="1" dirty="0"/>
          </a:p>
        </p:txBody>
      </p:sp>
      <p:sp>
        <p:nvSpPr>
          <p:cNvPr id="23" name="Obdélník 22"/>
          <p:cNvSpPr/>
          <p:nvPr/>
        </p:nvSpPr>
        <p:spPr>
          <a:xfrm>
            <a:off x="6534276" y="4405485"/>
            <a:ext cx="510076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300" b="1" dirty="0" smtClean="0">
                <a:latin typeface="Arial"/>
                <a:cs typeface="Arial"/>
              </a:rPr>
              <a:t>0,70</a:t>
            </a:r>
            <a:endParaRPr lang="cs-CZ" sz="1300" b="1" dirty="0"/>
          </a:p>
        </p:txBody>
      </p:sp>
    </p:spTree>
    <p:extLst>
      <p:ext uri="{BB962C8B-B14F-4D97-AF65-F5344CB8AC3E}">
        <p14:creationId xmlns:p14="http://schemas.microsoft.com/office/powerpoint/2010/main" val="61234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>
          <a:xfrm>
            <a:off x="539552" y="1412776"/>
            <a:ext cx="8424936" cy="923826"/>
          </a:xfrm>
        </p:spPr>
        <p:txBody>
          <a:bodyPr/>
          <a:lstStyle/>
          <a:p>
            <a:r>
              <a:rPr lang="cs-CZ" sz="2600" dirty="0" smtClean="0"/>
              <a:t>Aktuální podíl </a:t>
            </a:r>
            <a:r>
              <a:rPr lang="cs-CZ" sz="2600" dirty="0"/>
              <a:t>krajů </a:t>
            </a:r>
            <a:r>
              <a:rPr lang="cs-CZ" sz="2600" dirty="0" smtClean="0"/>
              <a:t>ČR na </a:t>
            </a:r>
            <a:r>
              <a:rPr lang="cs-CZ" sz="2600" dirty="0"/>
              <a:t>celkové dlužné částce </a:t>
            </a:r>
            <a:br>
              <a:rPr lang="cs-CZ" sz="2600" dirty="0"/>
            </a:br>
            <a:r>
              <a:rPr lang="cs-CZ" sz="2600" dirty="0" smtClean="0"/>
              <a:t>v </a:t>
            </a:r>
            <a:r>
              <a:rPr lang="cs-CZ" sz="2600" dirty="0"/>
              <a:t>Registru FO </a:t>
            </a:r>
            <a:r>
              <a:rPr lang="cs-CZ" sz="2600" dirty="0" smtClean="0"/>
              <a:t>(pouze hlavní dluh, k 05/2017)</a:t>
            </a:r>
            <a:endParaRPr lang="cs-CZ" sz="2000" dirty="0"/>
          </a:p>
        </p:txBody>
      </p:sp>
      <p:graphicFrame>
        <p:nvGraphicFramePr>
          <p:cNvPr id="9" name="Graf 8"/>
          <p:cNvGraphicFramePr/>
          <p:nvPr>
            <p:extLst>
              <p:ext uri="{D42A27DB-BD31-4B8C-83A1-F6EECF244321}">
                <p14:modId xmlns:p14="http://schemas.microsoft.com/office/powerpoint/2010/main" val="2628158904"/>
              </p:ext>
            </p:extLst>
          </p:nvPr>
        </p:nvGraphicFramePr>
        <p:xfrm>
          <a:off x="755576" y="2420888"/>
          <a:ext cx="7488832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5755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>
          <a:xfrm>
            <a:off x="539552" y="1340768"/>
            <a:ext cx="8424936" cy="864096"/>
          </a:xfrm>
        </p:spPr>
        <p:txBody>
          <a:bodyPr/>
          <a:lstStyle/>
          <a:p>
            <a:r>
              <a:rPr lang="cs-CZ" sz="2600" dirty="0" smtClean="0"/>
              <a:t>Aktuální podíl </a:t>
            </a:r>
            <a:r>
              <a:rPr lang="cs-CZ" sz="2600" dirty="0"/>
              <a:t>krajů </a:t>
            </a:r>
            <a:r>
              <a:rPr lang="cs-CZ" sz="2600" dirty="0" smtClean="0"/>
              <a:t>ČR na nových dluzích v Registru FO nebo na zvýšení stávajících dluhů (k 05/2017)</a:t>
            </a:r>
            <a:endParaRPr lang="cs-CZ" sz="2000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9280258"/>
              </p:ext>
            </p:extLst>
          </p:nvPr>
        </p:nvGraphicFramePr>
        <p:xfrm>
          <a:off x="2710876" y="2708920"/>
          <a:ext cx="6264696" cy="3779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44216"/>
                <a:gridCol w="2160240"/>
                <a:gridCol w="2160240"/>
              </a:tblGrid>
              <a:tr h="623708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endParaRPr lang="cs-CZ" sz="1100" b="1" i="0" u="none" strike="noStrike" kern="12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pl-PL" sz="11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podíl na </a:t>
                      </a:r>
                      <a:endParaRPr lang="pl-PL" sz="1100" b="1" i="0" u="none" strike="noStrike" kern="1200" dirty="0" smtClean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pl-PL" sz="11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zcela </a:t>
                      </a:r>
                      <a:r>
                        <a:rPr lang="pl-PL" sz="11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nových </a:t>
                      </a:r>
                      <a:r>
                        <a:rPr lang="pl-PL" sz="11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dluzích</a:t>
                      </a:r>
                    </a:p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endParaRPr lang="pl-PL" sz="1100" b="1" i="0" u="none" strike="noStrike" kern="12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cs-CZ" sz="11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podíl na </a:t>
                      </a:r>
                      <a:endParaRPr lang="cs-CZ" sz="1100" b="1" i="0" u="none" strike="noStrike" kern="1200" dirty="0" smtClean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cs-CZ" sz="11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částečném </a:t>
                      </a:r>
                      <a:r>
                        <a:rPr lang="cs-CZ" sz="11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zvýšení </a:t>
                      </a:r>
                      <a:r>
                        <a:rPr lang="cs-CZ" sz="11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dluhů</a:t>
                      </a:r>
                    </a:p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endParaRPr lang="cs-CZ" sz="1100" b="1" i="0" u="none" strike="noStrike" kern="12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solidFill>
                      <a:schemeClr val="accent6"/>
                    </a:solidFill>
                  </a:tcPr>
                </a:tc>
              </a:tr>
              <a:tr h="2079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Jihočeský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5,7%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5,1%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79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Jihomoravský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10,1%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10,3%</a:t>
                      </a: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079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Královehradecký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4,6%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4,8%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79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cs-CZ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Karlovarský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4,4%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cs-CZ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3,8%</a:t>
                      </a: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079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Liberecký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5,5%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4,9%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79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cs-CZ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Moravskoslezský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14,0%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13,1%</a:t>
                      </a: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079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Olomoucký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5,8%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5,9%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79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cs-CZ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Pardubický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4,3%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4,6%</a:t>
                      </a: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079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Plzeňský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cs-CZ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5,7%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5,4%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79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Praha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8,1%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9,4%</a:t>
                      </a: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079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Slovensko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0,3%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0,3%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79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cs-CZ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Středočeský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11,8%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13,6%</a:t>
                      </a: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079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Ústecký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12,1%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10,3%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4566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cs-CZ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Vysočina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cs-CZ" sz="11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3,3%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3,6%</a:t>
                      </a: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079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Zlínský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4,4%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cs-CZ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4,6%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Šipka doprava 2"/>
          <p:cNvSpPr/>
          <p:nvPr/>
        </p:nvSpPr>
        <p:spPr bwMode="auto">
          <a:xfrm>
            <a:off x="2119861" y="5844020"/>
            <a:ext cx="576064" cy="232650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" name="Šipka doprava 6"/>
          <p:cNvSpPr/>
          <p:nvPr/>
        </p:nvSpPr>
        <p:spPr bwMode="auto">
          <a:xfrm>
            <a:off x="2123728" y="5622454"/>
            <a:ext cx="576064" cy="232650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" name="Šipka doprava 7"/>
          <p:cNvSpPr/>
          <p:nvPr/>
        </p:nvSpPr>
        <p:spPr bwMode="auto">
          <a:xfrm>
            <a:off x="2118186" y="4387234"/>
            <a:ext cx="576064" cy="232650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9" name="Zaoblený obdélníkový bublinový popisek 8"/>
          <p:cNvSpPr/>
          <p:nvPr/>
        </p:nvSpPr>
        <p:spPr bwMode="auto">
          <a:xfrm>
            <a:off x="683568" y="2299002"/>
            <a:ext cx="1800200" cy="1418030"/>
          </a:xfrm>
          <a:prstGeom prst="wedgeRoundRectCallout">
            <a:avLst>
              <a:gd name="adj1" fmla="val 63362"/>
              <a:gd name="adj2" fmla="val -47285"/>
              <a:gd name="adj3" fmla="val 16667"/>
            </a:avLst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kraje s nejvyšším dluhem po splatnosti mají i nejvyšší podíl na dluzích nových</a:t>
            </a:r>
            <a:endParaRPr lang="cs-CZ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5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>
          <a:xfrm>
            <a:off x="251520" y="1556792"/>
            <a:ext cx="1944216" cy="2952328"/>
          </a:xfrm>
        </p:spPr>
        <p:txBody>
          <a:bodyPr/>
          <a:lstStyle/>
          <a:p>
            <a:r>
              <a:rPr lang="cs-CZ" sz="2600" b="1" dirty="0"/>
              <a:t>45 % občanů zapsaných v Registru FO </a:t>
            </a:r>
            <a:r>
              <a:rPr lang="cs-CZ" sz="2600" b="1" dirty="0" smtClean="0"/>
              <a:t/>
            </a:r>
            <a:br>
              <a:rPr lang="cs-CZ" sz="2600" b="1" dirty="0" smtClean="0"/>
            </a:br>
            <a:r>
              <a:rPr lang="cs-CZ" sz="2600" b="1" dirty="0" smtClean="0"/>
              <a:t>má </a:t>
            </a:r>
            <a:r>
              <a:rPr lang="cs-CZ" sz="2600" b="1" dirty="0"/>
              <a:t>2 a více </a:t>
            </a:r>
            <a:r>
              <a:rPr lang="cs-CZ" sz="2600" b="1" dirty="0" smtClean="0"/>
              <a:t>záznamů </a:t>
            </a:r>
            <a:endParaRPr lang="cs-CZ" sz="2600" dirty="0">
              <a:solidFill>
                <a:srgbClr val="FF0000"/>
              </a:solidFill>
            </a:endParaRPr>
          </a:p>
        </p:txBody>
      </p:sp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081343"/>
              </p:ext>
            </p:extLst>
          </p:nvPr>
        </p:nvGraphicFramePr>
        <p:xfrm>
          <a:off x="2123728" y="1144421"/>
          <a:ext cx="4427979" cy="54529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24333"/>
                <a:gridCol w="806132"/>
                <a:gridCol w="797514"/>
              </a:tblGrid>
              <a:tr h="103428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cs-CZ" sz="11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Počet záznamů v Registru FO na RC </a:t>
                      </a:r>
                    </a:p>
                    <a:p>
                      <a:pPr marL="0" algn="l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cs-CZ" sz="1100" b="0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(z ASV 201705, pouze HD)</a:t>
                      </a:r>
                      <a:endParaRPr lang="cs-CZ" sz="1100" b="0" i="0" u="none" strike="noStrike" kern="12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cs-CZ" sz="1100" b="1" i="0" u="none" strike="noStrike" kern="120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Počet RČ</a:t>
                      </a:r>
                      <a:endParaRPr lang="cs-CZ" sz="1100" b="1" i="0" u="none" strike="noStrike" kern="12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cs-CZ" sz="11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podíl v %</a:t>
                      </a:r>
                    </a:p>
                  </a:txBody>
                  <a:tcPr marL="0" marR="0" marT="0" marB="0" anchor="b">
                    <a:solidFill>
                      <a:schemeClr val="accent6"/>
                    </a:solidFill>
                  </a:tcPr>
                </a:tc>
              </a:tr>
              <a:tr h="10342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413 267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55,3%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9707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172 777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23,1%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9707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u="none" strike="noStrike">
                          <a:effectLst/>
                          <a:latin typeface="+mj-lt"/>
                        </a:rPr>
                        <a:t>79 184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  <a:latin typeface="+mj-lt"/>
                        </a:rPr>
                        <a:t>10,6%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342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u="none" strike="noStrike">
                          <a:effectLst/>
                          <a:latin typeface="+mj-lt"/>
                        </a:rPr>
                        <a:t>38 569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5,2%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9723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5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u="none" strike="noStrike">
                          <a:effectLst/>
                          <a:latin typeface="+mj-lt"/>
                        </a:rPr>
                        <a:t>19 599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  <a:latin typeface="+mj-lt"/>
                        </a:rPr>
                        <a:t>2,6%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342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6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10 647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1,4%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342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+mj-lt"/>
                        </a:rPr>
                        <a:t>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5 806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  <a:latin typeface="+mj-lt"/>
                        </a:rPr>
                        <a:t>0,8%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342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8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3 228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0,4%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342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+mj-lt"/>
                        </a:rPr>
                        <a:t>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1 808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  <a:latin typeface="+mj-lt"/>
                        </a:rPr>
                        <a:t>0,2%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342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10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1 024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0,1%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342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11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572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0,1%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342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12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328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0,0%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342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+mj-lt"/>
                        </a:rPr>
                        <a:t>13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204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  <a:latin typeface="+mj-lt"/>
                        </a:rPr>
                        <a:t>0,0%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342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14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94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0,0%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342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+mj-lt"/>
                        </a:rPr>
                        <a:t>15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79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  <a:latin typeface="+mj-lt"/>
                        </a:rPr>
                        <a:t>0,0%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342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16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42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0,0%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342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+mj-lt"/>
                        </a:rPr>
                        <a:t>17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u="none" strike="noStrike">
                          <a:effectLst/>
                          <a:latin typeface="+mj-lt"/>
                        </a:rPr>
                        <a:t>28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  <a:latin typeface="+mj-lt"/>
                        </a:rPr>
                        <a:t>0,0%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342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18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9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0,0%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342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+mj-lt"/>
                        </a:rPr>
                        <a:t>19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9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  <a:latin typeface="+mj-lt"/>
                        </a:rPr>
                        <a:t>0,0%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342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20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0,0%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342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+mj-lt"/>
                        </a:rPr>
                        <a:t>21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8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>
                          <a:effectLst/>
                          <a:latin typeface="+mj-lt"/>
                        </a:rPr>
                        <a:t>0,0%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342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22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3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0,0%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342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+mj-lt"/>
                        </a:rPr>
                        <a:t>23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u="none" strike="noStrike">
                          <a:effectLst/>
                          <a:latin typeface="+mj-lt"/>
                        </a:rPr>
                        <a:t>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0,0%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342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24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0,0%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342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+mj-lt"/>
                        </a:rPr>
                        <a:t>25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u="none" strike="noStrike">
                          <a:effectLst/>
                          <a:latin typeface="+mj-lt"/>
                        </a:rPr>
                        <a:t>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0,0%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342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26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2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0,0%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342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+mj-lt"/>
                        </a:rPr>
                        <a:t>27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u="none" strike="noStrike">
                          <a:effectLst/>
                          <a:latin typeface="+mj-lt"/>
                        </a:rPr>
                        <a:t>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0,0%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342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28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0,0%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342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>
                          <a:effectLst/>
                          <a:latin typeface="+mj-lt"/>
                        </a:rPr>
                        <a:t>30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u="none" strike="noStrike">
                          <a:effectLst/>
                          <a:latin typeface="+mj-lt"/>
                        </a:rPr>
                        <a:t>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0,0%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342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67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1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100" u="none" strike="noStrike" dirty="0">
                          <a:effectLst/>
                          <a:latin typeface="+mj-lt"/>
                        </a:rPr>
                        <a:t>0,0%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Zaoblený obdélníkový bublinový popisek 4"/>
          <p:cNvSpPr/>
          <p:nvPr/>
        </p:nvSpPr>
        <p:spPr bwMode="auto">
          <a:xfrm>
            <a:off x="7236296" y="5445224"/>
            <a:ext cx="1800200" cy="1092732"/>
          </a:xfrm>
          <a:prstGeom prst="wedgeRoundRectCallout">
            <a:avLst>
              <a:gd name="adj1" fmla="val -80879"/>
              <a:gd name="adj2" fmla="val 45233"/>
              <a:gd name="adj3" fmla="val 16667"/>
            </a:avLst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rekordman </a:t>
            </a:r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má </a:t>
            </a:r>
            <a:endParaRPr lang="cs-CZ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cs-CZ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 Registru FO</a:t>
            </a:r>
          </a:p>
          <a:p>
            <a:pPr algn="ctr"/>
            <a:endParaRPr lang="cs-CZ" sz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cs-CZ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67 </a:t>
            </a:r>
            <a:r>
              <a:rPr lang="cs-CZ" sz="1600" b="1" dirty="0">
                <a:latin typeface="Arial" panose="020B0604020202020204" pitchFamily="34" charset="0"/>
                <a:cs typeface="Arial" panose="020B0604020202020204" pitchFamily="34" charset="0"/>
              </a:rPr>
              <a:t>záznamů!</a:t>
            </a:r>
          </a:p>
        </p:txBody>
      </p:sp>
      <p:sp>
        <p:nvSpPr>
          <p:cNvPr id="6" name="Zaoblený obdélníkový bublinový popisek 5"/>
          <p:cNvSpPr/>
          <p:nvPr/>
        </p:nvSpPr>
        <p:spPr bwMode="auto">
          <a:xfrm>
            <a:off x="7263395" y="1196752"/>
            <a:ext cx="1800200" cy="936104"/>
          </a:xfrm>
          <a:prstGeom prst="wedgeRoundRectCallout">
            <a:avLst>
              <a:gd name="adj1" fmla="val -82704"/>
              <a:gd name="adj2" fmla="val 8510"/>
              <a:gd name="adj3" fmla="val 16667"/>
            </a:avLst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"/>
            <a:r>
              <a:rPr lang="es-ES" sz="1600" dirty="0"/>
              <a:t>2 a více </a:t>
            </a:r>
            <a:r>
              <a:rPr lang="cs-CZ" sz="1600" dirty="0" smtClean="0"/>
              <a:t>z</a:t>
            </a:r>
            <a:r>
              <a:rPr lang="es-ES" sz="1600" dirty="0" smtClean="0"/>
              <a:t>áznamů </a:t>
            </a:r>
            <a:r>
              <a:rPr lang="cs-CZ" sz="1600" dirty="0" smtClean="0"/>
              <a:t>má </a:t>
            </a:r>
            <a:r>
              <a:rPr lang="es-ES" sz="1600" dirty="0" smtClean="0"/>
              <a:t>44,7 </a:t>
            </a:r>
            <a:r>
              <a:rPr lang="es-ES" sz="1600" dirty="0"/>
              <a:t>% RČ</a:t>
            </a:r>
            <a:endParaRPr lang="es-ES" sz="1600" dirty="0">
              <a:solidFill>
                <a:srgbClr val="000000"/>
              </a:solidFill>
            </a:endParaRPr>
          </a:p>
        </p:txBody>
      </p:sp>
      <p:sp>
        <p:nvSpPr>
          <p:cNvPr id="7" name="Zaoblený obdélníkový bublinový popisek 6"/>
          <p:cNvSpPr/>
          <p:nvPr/>
        </p:nvSpPr>
        <p:spPr bwMode="auto">
          <a:xfrm>
            <a:off x="7263395" y="2348880"/>
            <a:ext cx="1800200" cy="936104"/>
          </a:xfrm>
          <a:prstGeom prst="wedgeRoundRectCallout">
            <a:avLst>
              <a:gd name="adj1" fmla="val -79054"/>
              <a:gd name="adj2" fmla="val -85077"/>
              <a:gd name="adj3" fmla="val 16667"/>
            </a:avLst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"/>
            <a:r>
              <a:rPr lang="es-ES" sz="1600" dirty="0"/>
              <a:t>3 a více </a:t>
            </a:r>
            <a:r>
              <a:rPr lang="cs-CZ" sz="1600" dirty="0" smtClean="0"/>
              <a:t>z</a:t>
            </a:r>
            <a:r>
              <a:rPr lang="es-ES" sz="1600" dirty="0" smtClean="0"/>
              <a:t>áznamů </a:t>
            </a:r>
            <a:r>
              <a:rPr lang="cs-CZ" sz="1600" dirty="0" smtClean="0"/>
              <a:t>má </a:t>
            </a:r>
            <a:r>
              <a:rPr lang="es-ES" sz="1600" dirty="0" smtClean="0"/>
              <a:t>21,6 </a:t>
            </a:r>
            <a:r>
              <a:rPr lang="es-ES" sz="1600" dirty="0"/>
              <a:t>% RČ</a:t>
            </a:r>
            <a:endParaRPr lang="es-E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26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>
          <a:xfrm>
            <a:off x="539552" y="1412776"/>
            <a:ext cx="8424936" cy="720080"/>
          </a:xfrm>
        </p:spPr>
        <p:txBody>
          <a:bodyPr/>
          <a:lstStyle/>
          <a:p>
            <a:r>
              <a:rPr lang="cs-CZ" sz="2600" dirty="0" smtClean="0"/>
              <a:t>Nejvíce občanů v Registru FO má dluh </a:t>
            </a:r>
            <a:br>
              <a:rPr lang="cs-CZ" sz="2600" dirty="0" smtClean="0"/>
            </a:br>
            <a:r>
              <a:rPr lang="cs-CZ" sz="2600" dirty="0" smtClean="0"/>
              <a:t>v rozmezí </a:t>
            </a:r>
            <a:r>
              <a:rPr lang="cs-CZ" sz="2600" b="1" dirty="0" smtClean="0"/>
              <a:t>20 až 50 tisíc Kč</a:t>
            </a:r>
            <a:endParaRPr lang="cs-CZ" sz="2000" b="1" dirty="0"/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1516740"/>
              </p:ext>
            </p:extLst>
          </p:nvPr>
        </p:nvGraphicFramePr>
        <p:xfrm>
          <a:off x="611560" y="2420887"/>
          <a:ext cx="5760639" cy="36724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45673"/>
                <a:gridCol w="1562207"/>
                <a:gridCol w="1952759"/>
              </a:tblGrid>
              <a:tr h="425537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cs-CZ" sz="13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Dluhové rozmezí (Kč)</a:t>
                      </a:r>
                    </a:p>
                  </a:txBody>
                  <a:tcPr marL="0" marR="0" marT="0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cs-CZ" sz="13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počet RČ</a:t>
                      </a:r>
                    </a:p>
                  </a:txBody>
                  <a:tcPr marL="0" marR="0" marT="0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spcAft>
                          <a:spcPts val="0"/>
                        </a:spcAft>
                      </a:pPr>
                      <a:r>
                        <a:rPr lang="cs-CZ" sz="13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podíl v %</a:t>
                      </a:r>
                    </a:p>
                  </a:txBody>
                  <a:tcPr marL="0" marR="0" marT="0" marB="0" anchor="b">
                    <a:solidFill>
                      <a:schemeClr val="accent6"/>
                    </a:solidFill>
                  </a:tcPr>
                </a:tc>
              </a:tr>
              <a:tr h="212772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0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r" fontAlgn="ctr"/>
                      <a:r>
                        <a:rPr lang="cs-CZ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104 </a:t>
                      </a:r>
                      <a:r>
                        <a:rPr lang="cs-CZ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742 </a:t>
                      </a:r>
                      <a:endParaRPr lang="cs-CZ" sz="130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14,0 %</a:t>
                      </a:r>
                      <a:endParaRPr lang="cs-CZ" sz="130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2772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500 - 600</a:t>
                      </a: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r" fontAlgn="ctr"/>
                      <a:r>
                        <a:rPr lang="cs-CZ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6 586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0,9 %</a:t>
                      </a:r>
                      <a:endParaRPr lang="cs-CZ" sz="130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12772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601 - 700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r" fontAlgn="ctr"/>
                      <a:r>
                        <a:rPr lang="cs-CZ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2 730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0,4 %</a:t>
                      </a:r>
                      <a:endParaRPr lang="cs-CZ" sz="130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2772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701 - 800</a:t>
                      </a: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r" fontAlgn="ctr"/>
                      <a:r>
                        <a:rPr lang="cs-CZ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2 944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0,4 %</a:t>
                      </a:r>
                      <a:endParaRPr lang="cs-CZ" sz="130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12772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u="none" strike="noStrike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801 - 900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r" fontAlgn="ctr"/>
                      <a:r>
                        <a:rPr lang="cs-CZ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2 282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0,3 %</a:t>
                      </a:r>
                      <a:endParaRPr lang="cs-CZ" sz="130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2772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901 - 1000</a:t>
                      </a: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r" fontAlgn="ctr"/>
                      <a:r>
                        <a:rPr lang="cs-CZ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2 558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0,3 %</a:t>
                      </a:r>
                      <a:endParaRPr lang="cs-CZ" sz="130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12772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cs-CZ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1.001 – 5.000</a:t>
                      </a:r>
                      <a:endParaRPr lang="cs-CZ" sz="130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r" fontAlgn="ctr"/>
                      <a:r>
                        <a:rPr lang="cs-CZ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104 064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13,9 %</a:t>
                      </a:r>
                      <a:endParaRPr lang="cs-CZ" sz="130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2772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cs-CZ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5.001 – 10.000</a:t>
                      </a:r>
                      <a:endParaRPr lang="cs-CZ" sz="130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r" fontAlgn="ctr"/>
                      <a:r>
                        <a:rPr lang="cs-CZ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97 198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13,0 %</a:t>
                      </a:r>
                      <a:endParaRPr lang="cs-CZ" sz="130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12772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cs-CZ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10.001 – 20.000</a:t>
                      </a:r>
                      <a:endParaRPr lang="cs-CZ" sz="130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r" fontAlgn="ctr"/>
                      <a:r>
                        <a:rPr lang="cs-CZ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108 885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14,6 %</a:t>
                      </a:r>
                      <a:endParaRPr lang="cs-CZ" sz="130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2772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cs-CZ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20.001 – 50.000</a:t>
                      </a:r>
                      <a:endParaRPr lang="cs-CZ" sz="130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r" fontAlgn="ctr"/>
                      <a:r>
                        <a:rPr lang="cs-CZ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121 232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16,2 %</a:t>
                      </a:r>
                      <a:endParaRPr lang="cs-CZ" sz="130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12772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cs-CZ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50.001 – 100.000</a:t>
                      </a:r>
                      <a:endParaRPr lang="cs-CZ" sz="130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r" fontAlgn="ctr"/>
                      <a:r>
                        <a:rPr lang="cs-CZ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68 750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9,2 %</a:t>
                      </a:r>
                      <a:endParaRPr lang="cs-CZ" sz="130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8308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cs-CZ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100.001 – 250.000</a:t>
                      </a:r>
                      <a:endParaRPr lang="cs-CZ" sz="130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r" fontAlgn="ctr"/>
                      <a:r>
                        <a:rPr lang="cs-CZ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75 060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10,0 %</a:t>
                      </a:r>
                      <a:endParaRPr lang="cs-CZ" sz="130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cs-CZ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250.001 – 500.000</a:t>
                      </a:r>
                      <a:endParaRPr lang="cs-CZ" sz="130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r" fontAlgn="ctr"/>
                      <a:r>
                        <a:rPr lang="cs-CZ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34 205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4,6 %</a:t>
                      </a:r>
                      <a:endParaRPr lang="cs-CZ" sz="130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cs-CZ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50.0001 – 1.000.000</a:t>
                      </a:r>
                      <a:endParaRPr lang="cs-CZ" sz="130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r" fontAlgn="ctr"/>
                      <a:r>
                        <a:rPr lang="cs-CZ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12 376</a:t>
                      </a: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1,7 %</a:t>
                      </a:r>
                      <a:endParaRPr lang="cs-CZ" sz="130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cs-CZ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cs-CZ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větší než 1.000.000</a:t>
                      </a:r>
                      <a:endParaRPr lang="cs-CZ" sz="130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r" fontAlgn="ctr"/>
                      <a:r>
                        <a:rPr lang="cs-CZ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3 689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cs-CZ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0,5 %</a:t>
                      </a:r>
                      <a:endParaRPr lang="cs-CZ" sz="130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ovéPole 4"/>
          <p:cNvSpPr txBox="1"/>
          <p:nvPr/>
        </p:nvSpPr>
        <p:spPr>
          <a:xfrm>
            <a:off x="6588223" y="6256660"/>
            <a:ext cx="230425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sz="1000" dirty="0">
                <a:solidFill>
                  <a:schemeClr val="bg1">
                    <a:lumMod val="50000"/>
                  </a:schemeClr>
                </a:solidFill>
              </a:rPr>
              <a:t>Pozn.: </a:t>
            </a:r>
            <a:r>
              <a:rPr lang="cs-CZ" sz="1000" dirty="0" smtClean="0">
                <a:solidFill>
                  <a:schemeClr val="bg1">
                    <a:lumMod val="50000"/>
                  </a:schemeClr>
                </a:solidFill>
              </a:rPr>
              <a:t>ASV 05/2017, pouze HD</a:t>
            </a:r>
            <a:endParaRPr lang="cs-CZ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92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>
          <a:xfrm>
            <a:off x="539552" y="2433166"/>
            <a:ext cx="8424936" cy="1067842"/>
          </a:xfrm>
        </p:spPr>
        <p:txBody>
          <a:bodyPr/>
          <a:lstStyle/>
          <a:p>
            <a:r>
              <a:rPr lang="cs-CZ" sz="2800" b="1" dirty="0" smtClean="0"/>
              <a:t>Registry SOLUS jsou účinnou motivací řešit své závazky po splatnosti!</a:t>
            </a:r>
            <a:br>
              <a:rPr lang="cs-CZ" sz="2800" b="1" dirty="0" smtClean="0"/>
            </a:br>
            <a:r>
              <a:rPr lang="cs-CZ" sz="2800" dirty="0"/>
              <a:t/>
            </a:r>
            <a:br>
              <a:rPr lang="cs-CZ" sz="2800" dirty="0"/>
            </a:br>
            <a:r>
              <a:rPr lang="cs-CZ" sz="2800" dirty="0" smtClean="0">
                <a:solidFill>
                  <a:srgbClr val="FF0000"/>
                </a:solidFill>
              </a:rPr>
              <a:t>V roce </a:t>
            </a:r>
            <a:r>
              <a:rPr lang="cs-CZ" sz="2800" dirty="0">
                <a:solidFill>
                  <a:srgbClr val="FF0000"/>
                </a:solidFill>
              </a:rPr>
              <a:t>2016 </a:t>
            </a:r>
            <a:r>
              <a:rPr lang="cs-CZ" sz="2800" dirty="0" smtClean="0">
                <a:solidFill>
                  <a:srgbClr val="FF0000"/>
                </a:solidFill>
              </a:rPr>
              <a:t>byla uhrazena rekordní suma </a:t>
            </a:r>
            <a:r>
              <a:rPr lang="cs-CZ" sz="2800" dirty="0">
                <a:solidFill>
                  <a:srgbClr val="FF0000"/>
                </a:solidFill>
              </a:rPr>
              <a:t>ze závazků </a:t>
            </a:r>
            <a:r>
              <a:rPr lang="cs-CZ" sz="2800" dirty="0" smtClean="0">
                <a:solidFill>
                  <a:srgbClr val="FF0000"/>
                </a:solidFill>
              </a:rPr>
              <a:t>po </a:t>
            </a:r>
            <a:r>
              <a:rPr lang="cs-CZ" sz="2800" dirty="0">
                <a:solidFill>
                  <a:srgbClr val="FF0000"/>
                </a:solidFill>
              </a:rPr>
              <a:t>splatnosti zapsaných v </a:t>
            </a:r>
            <a:r>
              <a:rPr lang="cs-CZ" sz="2800" dirty="0" smtClean="0">
                <a:solidFill>
                  <a:srgbClr val="FF0000"/>
                </a:solidFill>
              </a:rPr>
              <a:t>Registru FO:</a:t>
            </a:r>
            <a:endParaRPr lang="cs-CZ" sz="2800" dirty="0">
              <a:solidFill>
                <a:srgbClr val="FF0000"/>
              </a:solidFill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539552" y="3645024"/>
            <a:ext cx="7848872" cy="2144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2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cs-CZ" sz="2500" dirty="0" smtClean="0">
                <a:latin typeface="Arial"/>
                <a:ea typeface="+mj-ea"/>
                <a:cs typeface="Arial"/>
              </a:rPr>
              <a:t>uhrazeno téměř </a:t>
            </a:r>
            <a:r>
              <a:rPr lang="cs-CZ" sz="2500" dirty="0">
                <a:solidFill>
                  <a:srgbClr val="FF0000"/>
                </a:solidFill>
                <a:latin typeface="Arial"/>
                <a:ea typeface="+mj-ea"/>
                <a:cs typeface="Arial"/>
              </a:rPr>
              <a:t>5,2 miliardy </a:t>
            </a:r>
            <a:r>
              <a:rPr lang="cs-CZ" sz="2500" dirty="0" smtClean="0">
                <a:solidFill>
                  <a:srgbClr val="FF0000"/>
                </a:solidFill>
                <a:latin typeface="Arial"/>
                <a:ea typeface="+mj-ea"/>
                <a:cs typeface="Arial"/>
              </a:rPr>
              <a:t>korun</a:t>
            </a:r>
            <a:r>
              <a:rPr lang="cs-CZ" sz="2500" dirty="0" smtClean="0">
                <a:latin typeface="Arial"/>
                <a:ea typeface="+mj-ea"/>
                <a:cs typeface="Arial"/>
              </a:rPr>
              <a:t>, což je o </a:t>
            </a:r>
            <a:r>
              <a:rPr lang="cs-CZ" sz="2500" dirty="0">
                <a:latin typeface="Arial"/>
                <a:ea typeface="+mj-ea"/>
                <a:cs typeface="Arial"/>
              </a:rPr>
              <a:t>12 % více, než v roce 2015, a zároveň jde o historicky nejvyšší splacenou částku od vzniku sdružení SOLUS v roce </a:t>
            </a:r>
            <a:r>
              <a:rPr lang="cs-CZ" sz="2500" dirty="0" smtClean="0">
                <a:latin typeface="Arial"/>
                <a:ea typeface="+mj-ea"/>
                <a:cs typeface="Arial"/>
              </a:rPr>
              <a:t>1999</a:t>
            </a:r>
            <a:endParaRPr lang="cs-CZ" sz="2500" dirty="0">
              <a:latin typeface="Arial"/>
              <a:ea typeface="+mj-ea"/>
              <a:cs typeface="Arial"/>
            </a:endParaRPr>
          </a:p>
          <a:p>
            <a:pPr algn="just">
              <a:spcBef>
                <a:spcPts val="200"/>
              </a:spcBef>
              <a:spcAft>
                <a:spcPts val="0"/>
              </a:spcAft>
            </a:pPr>
            <a:r>
              <a:rPr lang="cs-CZ" sz="500" dirty="0">
                <a:solidFill>
                  <a:schemeClr val="tx2"/>
                </a:solidFill>
                <a:latin typeface="Arial"/>
                <a:ea typeface="+mj-ea"/>
                <a:cs typeface="Arial"/>
              </a:rPr>
              <a:t> </a:t>
            </a:r>
            <a:endParaRPr lang="cs-CZ" sz="500" dirty="0" smtClean="0">
              <a:solidFill>
                <a:schemeClr val="tx2"/>
              </a:solidFill>
              <a:latin typeface="Arial"/>
              <a:ea typeface="+mj-ea"/>
              <a:cs typeface="Arial"/>
            </a:endParaRPr>
          </a:p>
          <a:p>
            <a:pPr marL="342900" indent="-342900" algn="just">
              <a:spcBef>
                <a:spcPts val="2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cs-CZ" sz="2500" dirty="0" smtClean="0">
                <a:latin typeface="Arial"/>
                <a:ea typeface="+mj-ea"/>
                <a:cs typeface="Arial"/>
              </a:rPr>
              <a:t>celý dluh nebo jeho část uhradilo </a:t>
            </a:r>
            <a:r>
              <a:rPr lang="cs-CZ" sz="2500" dirty="0" smtClean="0">
                <a:solidFill>
                  <a:srgbClr val="FF0000"/>
                </a:solidFill>
                <a:latin typeface="Arial"/>
                <a:ea typeface="+mj-ea"/>
                <a:cs typeface="Arial"/>
              </a:rPr>
              <a:t>295 </a:t>
            </a:r>
            <a:r>
              <a:rPr lang="cs-CZ" sz="2500" dirty="0">
                <a:solidFill>
                  <a:srgbClr val="FF0000"/>
                </a:solidFill>
                <a:latin typeface="Arial"/>
                <a:ea typeface="+mj-ea"/>
                <a:cs typeface="Arial"/>
              </a:rPr>
              <a:t>tisíc </a:t>
            </a:r>
            <a:r>
              <a:rPr lang="cs-CZ" sz="2500" dirty="0" smtClean="0">
                <a:solidFill>
                  <a:srgbClr val="FF0000"/>
                </a:solidFill>
                <a:latin typeface="Arial"/>
                <a:ea typeface="+mj-ea"/>
                <a:cs typeface="Arial"/>
              </a:rPr>
              <a:t>osob</a:t>
            </a:r>
          </a:p>
        </p:txBody>
      </p:sp>
    </p:spTree>
    <p:extLst>
      <p:ext uri="{BB962C8B-B14F-4D97-AF65-F5344CB8AC3E}">
        <p14:creationId xmlns:p14="http://schemas.microsoft.com/office/powerpoint/2010/main" val="166867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>
          <a:xfrm>
            <a:off x="539552" y="1700808"/>
            <a:ext cx="8424936" cy="1067842"/>
          </a:xfrm>
        </p:spPr>
        <p:txBody>
          <a:bodyPr/>
          <a:lstStyle/>
          <a:p>
            <a:r>
              <a:rPr lang="cs-CZ" sz="2600" b="1" dirty="0"/>
              <a:t>Přehled intervalů od data vzniku příznaku do data zaplacení pro záznamy s novými Z </a:t>
            </a:r>
            <a:r>
              <a:rPr lang="cs-CZ" sz="2600" b="1" dirty="0" smtClean="0"/>
              <a:t/>
            </a:r>
            <a:br>
              <a:rPr lang="cs-CZ" sz="2600" b="1" dirty="0" smtClean="0"/>
            </a:br>
            <a:r>
              <a:rPr lang="cs-CZ" sz="1000" b="1" dirty="0" smtClean="0"/>
              <a:t/>
            </a:r>
            <a:br>
              <a:rPr lang="cs-CZ" sz="1000" b="1" dirty="0" smtClean="0"/>
            </a:br>
            <a:endParaRPr lang="cs-CZ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5910838"/>
              </p:ext>
            </p:extLst>
          </p:nvPr>
        </p:nvGraphicFramePr>
        <p:xfrm>
          <a:off x="572486" y="2852936"/>
          <a:ext cx="7704856" cy="151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4096"/>
                <a:gridCol w="720080"/>
                <a:gridCol w="720080"/>
                <a:gridCol w="720080"/>
                <a:gridCol w="864096"/>
                <a:gridCol w="720080"/>
                <a:gridCol w="792088"/>
                <a:gridCol w="792088"/>
                <a:gridCol w="720080"/>
                <a:gridCol w="792088"/>
              </a:tblGrid>
              <a:tr h="806938">
                <a:tc>
                  <a:txBody>
                    <a:bodyPr/>
                    <a:lstStyle/>
                    <a:p>
                      <a:pPr algn="ctr" fontAlgn="b"/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do 1 </a:t>
                      </a:r>
                      <a:r>
                        <a:rPr lang="cs-CZ" sz="14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měsíce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1 až 3 měsíce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3 až 6 měsíců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6 </a:t>
                      </a:r>
                      <a:r>
                        <a:rPr lang="cs-CZ" sz="14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až 12 měsíců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1 </a:t>
                      </a:r>
                      <a:r>
                        <a:rPr lang="cs-CZ" sz="14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až 2 </a:t>
                      </a:r>
                      <a:r>
                        <a:rPr lang="cs-CZ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roky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2 </a:t>
                      </a:r>
                      <a:r>
                        <a:rPr lang="cs-CZ" sz="14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až 3 </a:t>
                      </a:r>
                      <a:r>
                        <a:rPr lang="cs-CZ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roky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3 </a:t>
                      </a:r>
                      <a:r>
                        <a:rPr lang="cs-CZ" sz="14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až 4 </a:t>
                      </a:r>
                      <a:r>
                        <a:rPr lang="cs-CZ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roky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4 </a:t>
                      </a:r>
                      <a:r>
                        <a:rPr lang="cs-CZ" sz="14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až 5 </a:t>
                      </a:r>
                      <a:r>
                        <a:rPr lang="cs-CZ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let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cs-CZ" sz="14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více než 5 </a:t>
                      </a:r>
                      <a:r>
                        <a:rPr lang="cs-CZ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let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/>
                    </a:solidFill>
                  </a:tcPr>
                </a:tc>
              </a:tr>
              <a:tr h="384256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počet záznamů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effectLst/>
                        </a:rPr>
                        <a:t>15 006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effectLst/>
                        </a:rPr>
                        <a:t>36 543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effectLst/>
                        </a:rPr>
                        <a:t>19 261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effectLst/>
                        </a:rPr>
                        <a:t>15 323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effectLst/>
                        </a:rPr>
                        <a:t>11 912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effectLst/>
                        </a:rPr>
                        <a:t>8 521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effectLst/>
                        </a:rPr>
                        <a:t>5 946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effectLst/>
                        </a:rPr>
                        <a:t>4 725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effectLst/>
                        </a:rPr>
                        <a:t>21 108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0806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u="none" strike="noStrike" dirty="0">
                          <a:effectLst/>
                        </a:rPr>
                        <a:t>v %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u="none" strike="noStrike" dirty="0" smtClean="0">
                          <a:effectLst/>
                        </a:rPr>
                        <a:t>10,8 %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u="none" strike="noStrike" dirty="0" smtClean="0">
                          <a:effectLst/>
                        </a:rPr>
                        <a:t>26,4 %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u="none" strike="noStrike" dirty="0" smtClean="0">
                          <a:effectLst/>
                        </a:rPr>
                        <a:t>13,9 %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u="none" strike="noStrike" dirty="0" smtClean="0">
                          <a:effectLst/>
                        </a:rPr>
                        <a:t>11,1 %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u="none" strike="noStrike" dirty="0" smtClean="0">
                          <a:effectLst/>
                        </a:rPr>
                        <a:t>8,6 %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u="none" strike="noStrike" dirty="0" smtClean="0">
                          <a:effectLst/>
                        </a:rPr>
                        <a:t>6,2 %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u="none" strike="noStrike" dirty="0" smtClean="0">
                          <a:effectLst/>
                        </a:rPr>
                        <a:t>4,3 %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u="none" strike="noStrike" dirty="0" smtClean="0">
                          <a:effectLst/>
                        </a:rPr>
                        <a:t>3,4 %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1" u="none" strike="noStrike" dirty="0" smtClean="0">
                          <a:effectLst/>
                        </a:rPr>
                        <a:t>15,3 %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Obdélník 3"/>
          <p:cNvSpPr/>
          <p:nvPr/>
        </p:nvSpPr>
        <p:spPr>
          <a:xfrm>
            <a:off x="4595044" y="4581128"/>
            <a:ext cx="4572000" cy="2923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sz="1300" dirty="0" smtClean="0">
                <a:solidFill>
                  <a:schemeClr val="bg1">
                    <a:lumMod val="50000"/>
                  </a:schemeClr>
                </a:solidFill>
              </a:rPr>
              <a:t>Pozn.: 05/2016 až 05/2017, pouze </a:t>
            </a:r>
            <a:r>
              <a:rPr lang="cs-CZ" sz="1300" dirty="0">
                <a:solidFill>
                  <a:schemeClr val="bg1">
                    <a:lumMod val="50000"/>
                  </a:schemeClr>
                </a:solidFill>
              </a:rPr>
              <a:t>HD, příznak </a:t>
            </a:r>
            <a:r>
              <a:rPr lang="cs-CZ" sz="1300" dirty="0" smtClean="0">
                <a:solidFill>
                  <a:schemeClr val="bg1">
                    <a:lumMod val="50000"/>
                  </a:schemeClr>
                </a:solidFill>
              </a:rPr>
              <a:t>Z</a:t>
            </a:r>
            <a:endParaRPr lang="cs-CZ" sz="1300" dirty="0"/>
          </a:p>
        </p:txBody>
      </p:sp>
    </p:spTree>
    <p:extLst>
      <p:ext uri="{BB962C8B-B14F-4D97-AF65-F5344CB8AC3E}">
        <p14:creationId xmlns:p14="http://schemas.microsoft.com/office/powerpoint/2010/main" val="1683677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čísla snímky 3"/>
          <p:cNvSpPr>
            <a:spLocks noGrp="1"/>
          </p:cNvSpPr>
          <p:nvPr>
            <p:ph type="sldNum" sz="quarter" idx="12"/>
          </p:nvPr>
        </p:nvSpPr>
        <p:spPr>
          <a:xfrm>
            <a:off x="7203504" y="6140152"/>
            <a:ext cx="1905000" cy="457200"/>
          </a:xfrm>
          <a:noFill/>
        </p:spPr>
        <p:txBody>
          <a:bodyPr/>
          <a:lstStyle/>
          <a:p>
            <a:fld id="{91656A74-3E35-40A8-AFC1-04548ADBE32E}" type="slidenum">
              <a:rPr lang="cs-CZ" smtClean="0"/>
              <a:pPr/>
              <a:t>23</a:t>
            </a:fld>
            <a:endParaRPr lang="cs-CZ" smtClean="0"/>
          </a:p>
        </p:txBody>
      </p:sp>
      <p:sp>
        <p:nvSpPr>
          <p:cNvPr id="6" name="Nadpis 1"/>
          <p:cNvSpPr txBox="1">
            <a:spLocks/>
          </p:cNvSpPr>
          <p:nvPr/>
        </p:nvSpPr>
        <p:spPr bwMode="auto">
          <a:xfrm>
            <a:off x="539552" y="1700808"/>
            <a:ext cx="8424936" cy="779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50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cs-CZ" sz="3600" kern="0" smtClean="0"/>
              <a:t>Děkuji Vám za pozornost!</a:t>
            </a:r>
            <a:endParaRPr lang="cs-CZ" sz="3600" kern="0" dirty="0" smtClean="0"/>
          </a:p>
        </p:txBody>
      </p:sp>
      <p:sp>
        <p:nvSpPr>
          <p:cNvPr id="7" name="Obdélník 6"/>
          <p:cNvSpPr/>
          <p:nvPr/>
        </p:nvSpPr>
        <p:spPr>
          <a:xfrm>
            <a:off x="611560" y="3933056"/>
            <a:ext cx="8208912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/>
              <a:t>Jan </a:t>
            </a:r>
            <a:r>
              <a:rPr lang="cs-CZ" dirty="0" smtClean="0"/>
              <a:t>Stopka</a:t>
            </a:r>
            <a:endParaRPr lang="cs-CZ" dirty="0"/>
          </a:p>
          <a:p>
            <a:endParaRPr lang="cs-CZ" sz="2000" dirty="0">
              <a:solidFill>
                <a:srgbClr val="6600FF"/>
              </a:solidFill>
            </a:endParaRPr>
          </a:p>
          <a:p>
            <a:r>
              <a:rPr lang="cs-CZ" sz="1500" dirty="0"/>
              <a:t>SOLUS, zájmové sdružení právnických osob</a:t>
            </a:r>
          </a:p>
          <a:p>
            <a:r>
              <a:rPr lang="cs-CZ" sz="1500" dirty="0"/>
              <a:t>Antala Staška 510/38</a:t>
            </a:r>
          </a:p>
          <a:p>
            <a:r>
              <a:rPr lang="cs-CZ" sz="1500" dirty="0"/>
              <a:t>140 00  Praha 4 - Krč</a:t>
            </a:r>
          </a:p>
          <a:p>
            <a:endParaRPr lang="cs-CZ" sz="1500" dirty="0"/>
          </a:p>
          <a:p>
            <a:r>
              <a:rPr lang="cs-CZ" sz="1500" dirty="0" smtClean="0">
                <a:hlinkClick r:id="rId2"/>
              </a:rPr>
              <a:t>jan.stopka@solus.cz</a:t>
            </a:r>
            <a:endParaRPr lang="cs-CZ" sz="1500" dirty="0" smtClean="0"/>
          </a:p>
          <a:p>
            <a:endParaRPr lang="cs-CZ" sz="1500" dirty="0"/>
          </a:p>
        </p:txBody>
      </p:sp>
    </p:spTree>
    <p:extLst>
      <p:ext uri="{BB962C8B-B14F-4D97-AF65-F5344CB8AC3E}">
        <p14:creationId xmlns:p14="http://schemas.microsoft.com/office/powerpoint/2010/main" val="174380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měsi">
  <a:themeElements>
    <a:clrScheme name="">
      <a:dk1>
        <a:srgbClr val="000000"/>
      </a:dk1>
      <a:lt1>
        <a:srgbClr val="FFFFFF"/>
      </a:lt1>
      <a:dk2>
        <a:srgbClr val="006600"/>
      </a:dk2>
      <a:lt2>
        <a:srgbClr val="1C1C1C"/>
      </a:lt2>
      <a:accent1>
        <a:srgbClr val="00FF99"/>
      </a:accent1>
      <a:accent2>
        <a:srgbClr val="669900"/>
      </a:accent2>
      <a:accent3>
        <a:srgbClr val="FFFFFF"/>
      </a:accent3>
      <a:accent4>
        <a:srgbClr val="000000"/>
      </a:accent4>
      <a:accent5>
        <a:srgbClr val="AAFFCA"/>
      </a:accent5>
      <a:accent6>
        <a:srgbClr val="5C8A00"/>
      </a:accent6>
      <a:hlink>
        <a:srgbClr val="009900"/>
      </a:hlink>
      <a:folHlink>
        <a:srgbClr val="008000"/>
      </a:folHlink>
    </a:clrScheme>
    <a:fontScheme name="Směsi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Směsi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ěsi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ěsi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Designs\Příroda.pot</Template>
  <TotalTime>8120</TotalTime>
  <Words>2216</Words>
  <Application>Microsoft Office PowerPoint</Application>
  <PresentationFormat>Předvádění na obrazovce (4:3)</PresentationFormat>
  <Paragraphs>650</Paragraphs>
  <Slides>23</Slides>
  <Notes>5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23</vt:i4>
      </vt:variant>
    </vt:vector>
  </HeadingPairs>
  <TitlesOfParts>
    <vt:vector size="29" baseType="lpstr">
      <vt:lpstr>Arial</vt:lpstr>
      <vt:lpstr>Calibri</vt:lpstr>
      <vt:lpstr>Meiryo</vt:lpstr>
      <vt:lpstr>Tahoma</vt:lpstr>
      <vt:lpstr>Wingdings</vt:lpstr>
      <vt:lpstr>Směsi</vt:lpstr>
      <vt:lpstr>Aktuální statistiky a porovnání informací v registrech klientských informací SOLUS, Centrální evidenci exekucí a Insolvencním rejstríku</vt:lpstr>
      <vt:lpstr>V Registru FO je aktuálně 650 tisíc dospělých              s dluhem po splatnosti (7,4 % občanů ČR)</vt:lpstr>
      <vt:lpstr>Podstatné rozdíly v zadlužení jsou nejen mezi kraji,  ale také mezi okresy v rámci krajů</vt:lpstr>
      <vt:lpstr>Prezentace aplikace PowerPoint</vt:lpstr>
      <vt:lpstr>Prezentace aplikace PowerPoint</vt:lpstr>
      <vt:lpstr>Prezentace aplikace PowerPoint</vt:lpstr>
      <vt:lpstr>Prezentace aplikace PowerPoint</vt:lpstr>
      <vt:lpstr>Výběr 10 obcí s vysokým podílem osob v prodlení (dle Registru FO, včetně srovnání s insolvencemi a exekucemi)</vt:lpstr>
      <vt:lpstr>Výběr 10 obcí s nízkým podílem osob v prodlení (dle Registru FO, včetně srovnání s insolvencemi a exekucemi)</vt:lpstr>
      <vt:lpstr>Klienti s jedním dluhem se v Centrální evidenci exekucí nebo v Insolvenčním rejstříku nemusí objevit, případně se objeví při dalším dluhu nebo se zpožděním</vt:lpstr>
      <vt:lpstr>Zákon o spotřebitelském úvěru</vt:lpstr>
      <vt:lpstr>Jak dostojí novým povinnostem poskytovatelé spotřebitelských úvěrů?</vt:lpstr>
      <vt:lpstr>Míru ochoty občanů zkreslit informace poskytnuté věřitelům sleduje SOLUS od roku 2015:</vt:lpstr>
      <vt:lpstr>Ani o 18 měsíců později nejsou výsledky z výzkumu se srovnatelnými parametry lepší:</vt:lpstr>
      <vt:lpstr>Kdo je nejochotnější zkreslovat údaje  o své finanční situaci?</vt:lpstr>
      <vt:lpstr>Jak citlivé je Vaše portfolio na výkonnost ekonomiky?</vt:lpstr>
      <vt:lpstr>Aktuální podíl krajů ČR na celkové dlužné částce  v Registru FO (pouze hlavní dluh, k 05/2017)</vt:lpstr>
      <vt:lpstr>Aktuální podíl krajů ČR na nových dluzích v Registru FO nebo na zvýšení stávajících dluhů (k 05/2017)</vt:lpstr>
      <vt:lpstr>45 % občanů zapsaných v Registru FO  má 2 a více záznamů </vt:lpstr>
      <vt:lpstr>Nejvíce občanů v Registru FO má dluh  v rozmezí 20 až 50 tisíc Kč</vt:lpstr>
      <vt:lpstr>Registry SOLUS jsou účinnou motivací řešit své závazky po splatnosti!  V roce 2016 byla uhrazena rekordní suma ze závazků po splatnosti zapsaných v Registru FO:</vt:lpstr>
      <vt:lpstr>Přehled intervalů od data vzniku příznaku do data zaplacení pro záznamy s novými Z   </vt:lpstr>
      <vt:lpstr>Prezentace aplikace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Aktuální statistika registrů     a vývoj nových projektů sdružení SOLUS</dc:title>
  <dc:subject/>
  <dc:creator>Benes Consulting Group s.r.o.</dc:creator>
  <cp:keywords/>
  <dc:description/>
  <cp:lastModifiedBy>Miroslav Beneš</cp:lastModifiedBy>
  <cp:revision>1278</cp:revision>
  <cp:lastPrinted>2012-12-03T10:13:25Z</cp:lastPrinted>
  <dcterms:created xsi:type="dcterms:W3CDTF">2005-07-17T18:56:56Z</dcterms:created>
  <dcterms:modified xsi:type="dcterms:W3CDTF">2017-06-20T09:55:43Z</dcterms:modified>
  <cp:category/>
</cp:coreProperties>
</file>