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24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4.xml" ContentType="application/vnd.openxmlformats-officedocument.presentationml.slide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31.xml" ContentType="application/vnd.openxmlformats-officedocument.presentationml.slide+xml"/>
  <Override PartName="/ppt/slides/slide33.xml" ContentType="application/vnd.openxmlformats-officedocument.presentationml.slide+xml"/>
  <Override PartName="/ppt/slides/slide30.xml" ContentType="application/vnd.openxmlformats-officedocument.presentationml.slide+xml"/>
  <Override PartName="/ppt/slides/slide32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3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32.xml" ContentType="application/vnd.openxmlformats-officedocument.presentationml.notesSlide+xml"/>
  <Override PartName="/ppt/slideLayouts/slideLayout12.xml" ContentType="application/vnd.openxmlformats-officedocument.presentationml.slideLayout+xml"/>
  <Override PartName="/ppt/notesSlides/notesSlide31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30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8.xml" ContentType="application/vnd.openxmlformats-officedocument.presentationml.notesSlide+xml"/>
  <Override PartName="/ppt/notesSlides/notesSlide25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26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7.xml" ContentType="application/vnd.openxmlformats-officedocument.presentationml.notesSlide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81" r:id="rId2"/>
    <p:sldId id="860" r:id="rId3"/>
    <p:sldId id="927" r:id="rId4"/>
    <p:sldId id="973" r:id="rId5"/>
    <p:sldId id="942" r:id="rId6"/>
    <p:sldId id="944" r:id="rId7"/>
    <p:sldId id="918" r:id="rId8"/>
    <p:sldId id="972" r:id="rId9"/>
    <p:sldId id="869" r:id="rId10"/>
    <p:sldId id="975" r:id="rId11"/>
    <p:sldId id="868" r:id="rId12"/>
    <p:sldId id="974" r:id="rId13"/>
    <p:sldId id="870" r:id="rId14"/>
    <p:sldId id="981" r:id="rId15"/>
    <p:sldId id="934" r:id="rId16"/>
    <p:sldId id="877" r:id="rId17"/>
    <p:sldId id="878" r:id="rId18"/>
    <p:sldId id="930" r:id="rId19"/>
    <p:sldId id="864" r:id="rId20"/>
    <p:sldId id="891" r:id="rId21"/>
    <p:sldId id="945" r:id="rId22"/>
    <p:sldId id="970" r:id="rId23"/>
    <p:sldId id="949" r:id="rId24"/>
    <p:sldId id="978" r:id="rId25"/>
    <p:sldId id="979" r:id="rId26"/>
    <p:sldId id="980" r:id="rId27"/>
    <p:sldId id="861" r:id="rId28"/>
    <p:sldId id="931" r:id="rId29"/>
    <p:sldId id="952" r:id="rId30"/>
    <p:sldId id="865" r:id="rId31"/>
    <p:sldId id="932" r:id="rId32"/>
    <p:sldId id="866" r:id="rId33"/>
    <p:sldId id="964" r:id="rId34"/>
    <p:sldId id="955" r:id="rId35"/>
    <p:sldId id="957" r:id="rId36"/>
    <p:sldId id="960" r:id="rId37"/>
    <p:sldId id="903" r:id="rId38"/>
    <p:sldId id="908" r:id="rId39"/>
    <p:sldId id="940" r:id="rId40"/>
    <p:sldId id="951" r:id="rId41"/>
    <p:sldId id="976" r:id="rId42"/>
    <p:sldId id="977" r:id="rId43"/>
    <p:sldId id="962" r:id="rId44"/>
  </p:sldIdLst>
  <p:sldSz cx="9144000" cy="6858000" type="screen4x3"/>
  <p:notesSz cx="9926638" cy="67976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810"/>
    <a:srgbClr val="0000CC"/>
    <a:srgbClr val="FF3300"/>
    <a:srgbClr val="000099"/>
    <a:srgbClr val="000066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79" autoAdjust="0"/>
    <p:restoredTop sz="90530" autoAdjust="0"/>
  </p:normalViewPr>
  <p:slideViewPr>
    <p:cSldViewPr>
      <p:cViewPr varScale="1">
        <p:scale>
          <a:sx n="105" d="100"/>
          <a:sy n="105" d="100"/>
        </p:scale>
        <p:origin x="-178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54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930" y="-72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21" tIns="45661" rIns="91321" bIns="45661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24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1338" y="0"/>
            <a:ext cx="4303712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21" tIns="45661" rIns="91321" bIns="45661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0D886F5B-CD30-43B3-A59B-9D647734BEFF}" type="datetimeFigureOut">
              <a:rPr lang="cs-CZ"/>
              <a:pPr>
                <a:defRPr/>
              </a:pPr>
              <a:t>18.06.2017</a:t>
            </a:fld>
            <a:endParaRPr lang="cs-CZ"/>
          </a:p>
        </p:txBody>
      </p:sp>
      <p:sp>
        <p:nvSpPr>
          <p:cNvPr id="424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363"/>
            <a:ext cx="430212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21" tIns="45661" rIns="91321" bIns="45661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24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1338" y="6456363"/>
            <a:ext cx="4303712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21" tIns="45661" rIns="91321" bIns="45661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BDA70F7D-7199-4B1D-870B-637164583E0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537747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21" tIns="45661" rIns="91321" bIns="45661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21" tIns="45661" rIns="91321" bIns="45661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60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3975" y="3227388"/>
            <a:ext cx="7278688" cy="306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21" tIns="45661" rIns="91321" bIns="456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795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21" tIns="45661" rIns="91321" bIns="45661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45795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21" tIns="45661" rIns="91321" bIns="45661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1EDF0DAA-7882-4721-9D92-8594D5F23B7F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0081951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/>
          </a:p>
        </p:txBody>
      </p:sp>
      <p:sp>
        <p:nvSpPr>
          <p:cNvPr id="87044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1363" indent="-284163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1413" indent="-227013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597025" indent="-227013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4225" indent="-227013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1425" indent="-227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68625" indent="-227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5825" indent="-227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3025" indent="-227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061B3E5-E678-40BB-828A-DDB5E75370A8}" type="slidenum">
              <a:rPr lang="en-US" altLang="cs-CZ" sz="1200" b="0" smtClean="0"/>
              <a:pPr/>
              <a:t>1</a:t>
            </a:fld>
            <a:endParaRPr lang="en-US" altLang="cs-CZ" sz="1200" b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i="1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i="1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i="1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i="1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i="1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i="1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i="1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i="1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i="1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i="1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i="1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i="1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i="1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i="1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i="1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i="1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/>
          </a:p>
        </p:txBody>
      </p:sp>
      <p:sp>
        <p:nvSpPr>
          <p:cNvPr id="158724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1363" indent="-284163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1413" indent="-227013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597025" indent="-227013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4225" indent="-227013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1425" indent="-227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68625" indent="-227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5825" indent="-227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3025" indent="-2270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4690D1D-756E-4C36-A075-E991A06C5ADD}" type="slidenum">
              <a:rPr lang="en-US" altLang="cs-CZ" sz="1200" b="0" smtClean="0"/>
              <a:pPr/>
              <a:t>43</a:t>
            </a:fld>
            <a:endParaRPr lang="en-US" altLang="cs-CZ" sz="1200" b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Úvodní snímek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CNB_prezentace_2_2bila_list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79838" y="2924175"/>
            <a:ext cx="4679950" cy="3241675"/>
          </a:xfrm>
        </p:spPr>
        <p:txBody>
          <a:bodyPr/>
          <a:lstStyle>
            <a:lvl1pPr marL="0" indent="0">
              <a:buFontTx/>
              <a:buNone/>
              <a:defRPr smtClean="0"/>
            </a:lvl1pPr>
          </a:lstStyle>
          <a:p>
            <a:pPr lvl="0"/>
            <a:r>
              <a:rPr lang="cs-CZ" noProof="0" smtClean="0"/>
              <a:t>Klepnutím lze upravit styl předlohy podnadpisů.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1979613" y="92075"/>
            <a:ext cx="5905500" cy="474663"/>
          </a:xfrm>
        </p:spPr>
        <p:txBody>
          <a:bodyPr/>
          <a:lstStyle>
            <a:lvl1pPr>
              <a:defRPr smtClean="0">
                <a:effectLst/>
              </a:defRPr>
            </a:lvl1pPr>
          </a:lstStyle>
          <a:p>
            <a:pPr lvl="0"/>
            <a:r>
              <a:rPr lang="cs-CZ" noProof="0" smtClean="0"/>
              <a:t>Klepnutím lze upravit styl 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2362448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118BC-9E39-414E-AE7D-47318F7D6D34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105511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64539-61D0-4D2E-AA17-5091981F642C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361319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D2FD1-E225-4744-A4C2-03FEC41E0F6A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368867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514B50-24A6-4A5E-B93F-DD8E13BBB0FF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082290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7F996B-B974-4391-A2EB-189F94459A83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457850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087863-F771-4F4E-8B4A-5843BD8C5C3D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497961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ABD22-66DF-4E0B-A91C-DE3403F5D59B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713757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7D5C7-8B06-4020-8C8B-FBBB8CDE884D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4181942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1B1BA-7ABA-4F66-8902-4EA453304CE9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927521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E1B74C-C212-4623-A7D6-D6A414DB9369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467031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0F756-8C81-4F68-AC38-AEE2B0A70AD4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344349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7" descr="CNB_prezentace_2_2bila_lista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79613" y="76200"/>
            <a:ext cx="59039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08050"/>
            <a:ext cx="7989888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cs-CZ" smtClean="0"/>
              <a:t>Click to edit Master text styles</a:t>
            </a:r>
          </a:p>
          <a:p>
            <a:pPr lvl="1"/>
            <a:r>
              <a:rPr lang="en-CA" altLang="cs-CZ" smtClean="0"/>
              <a:t>Second level</a:t>
            </a:r>
          </a:p>
          <a:p>
            <a:pPr lvl="2"/>
            <a:r>
              <a:rPr lang="en-CA" altLang="cs-CZ" smtClean="0"/>
              <a:t>Third level</a:t>
            </a:r>
          </a:p>
          <a:p>
            <a:pPr lvl="3"/>
            <a:r>
              <a:rPr lang="en-CA" altLang="cs-CZ" smtClean="0"/>
              <a:t>Fourth level</a:t>
            </a:r>
          </a:p>
          <a:p>
            <a:pPr lvl="4"/>
            <a:r>
              <a:rPr lang="en-CA" altLang="cs-CZ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9063FBF3-A3E0-46D4-A473-D70D4DFC78E9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87" r:id="rId1"/>
    <p:sldLayoutId id="2147484676" r:id="rId2"/>
    <p:sldLayoutId id="2147484677" r:id="rId3"/>
    <p:sldLayoutId id="2147484678" r:id="rId4"/>
    <p:sldLayoutId id="2147484679" r:id="rId5"/>
    <p:sldLayoutId id="2147484680" r:id="rId6"/>
    <p:sldLayoutId id="2147484681" r:id="rId7"/>
    <p:sldLayoutId id="2147484682" r:id="rId8"/>
    <p:sldLayoutId id="2147484683" r:id="rId9"/>
    <p:sldLayoutId id="2147484684" r:id="rId10"/>
    <p:sldLayoutId id="2147484685" r:id="rId11"/>
    <p:sldLayoutId id="214748468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28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2600">
          <a:solidFill>
            <a:schemeClr val="accent2"/>
          </a:solidFill>
          <a:latin typeface="Arial Narrow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2400">
          <a:solidFill>
            <a:schemeClr val="accent2"/>
          </a:solidFill>
          <a:latin typeface="Arial Narrow" pitchFamily="34" charset="0"/>
        </a:defRPr>
      </a:lvl3pPr>
      <a:lvl4pPr marL="1600200" indent="-230188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2000">
          <a:solidFill>
            <a:schemeClr val="accent2"/>
          </a:solidFill>
          <a:latin typeface="Arial Narrow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2000">
          <a:solidFill>
            <a:schemeClr val="accent2"/>
          </a:solidFill>
          <a:latin typeface="Arial Narrow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b.cz/cs/financni_stabilita/zpravy_fs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39750" y="1268413"/>
            <a:ext cx="8352730" cy="5328939"/>
          </a:xfrm>
          <a:noFill/>
        </p:spPr>
        <p:txBody>
          <a:bodyPr/>
          <a:lstStyle/>
          <a:p>
            <a:pPr algn="ctr"/>
            <a:r>
              <a:rPr lang="cs-CZ" altLang="cs-CZ" sz="3600" b="1" dirty="0" err="1" smtClean="0"/>
              <a:t>Ri</a:t>
            </a:r>
            <a:r>
              <a:rPr lang="pt-BR" altLang="cs-CZ" sz="3600" b="1" dirty="0" smtClean="0"/>
              <a:t>zikovost hypote</a:t>
            </a:r>
            <a:r>
              <a:rPr lang="cs-CZ" altLang="cs-CZ" sz="3600" b="1" dirty="0" smtClean="0"/>
              <a:t>č</a:t>
            </a:r>
            <a:r>
              <a:rPr lang="pt-BR" altLang="cs-CZ" sz="3600" b="1" dirty="0" smtClean="0"/>
              <a:t>ních </a:t>
            </a:r>
            <a:r>
              <a:rPr lang="cs-CZ" altLang="cs-CZ" sz="3600" b="1" dirty="0" smtClean="0"/>
              <a:t>úvěrů </a:t>
            </a:r>
            <a:r>
              <a:rPr lang="pt-BR" altLang="cs-CZ" sz="3600" b="1" dirty="0" smtClean="0"/>
              <a:t>a </a:t>
            </a:r>
            <a:endParaRPr lang="cs-CZ" altLang="cs-CZ" sz="3600" b="1" dirty="0" smtClean="0"/>
          </a:p>
          <a:p>
            <a:pPr algn="ctr"/>
            <a:r>
              <a:rPr lang="cs-CZ" altLang="cs-CZ" sz="3600" b="1" dirty="0" smtClean="0"/>
              <a:t>D</a:t>
            </a:r>
            <a:r>
              <a:rPr lang="pt-BR" altLang="cs-CZ" sz="3600" b="1" dirty="0" smtClean="0"/>
              <a:t>oporu</a:t>
            </a:r>
            <a:r>
              <a:rPr lang="cs-CZ" altLang="cs-CZ" sz="3600" b="1" dirty="0" smtClean="0"/>
              <a:t>č</a:t>
            </a:r>
            <a:r>
              <a:rPr lang="pt-BR" altLang="cs-CZ" sz="3600" b="1" dirty="0" smtClean="0"/>
              <a:t>ení </a:t>
            </a:r>
            <a:r>
              <a:rPr lang="cs-CZ" altLang="cs-CZ" sz="3600" b="1" dirty="0" smtClean="0"/>
              <a:t>Č</a:t>
            </a:r>
            <a:r>
              <a:rPr lang="pt-BR" altLang="cs-CZ" sz="3600" b="1" dirty="0" smtClean="0"/>
              <a:t>NB</a:t>
            </a:r>
            <a:r>
              <a:rPr lang="cs-CZ" altLang="cs-CZ" sz="3600" b="1" dirty="0" smtClean="0"/>
              <a:t> pro poskytování retailových úvěrů zajištěných rezidenční nemovitostí</a:t>
            </a:r>
            <a:endParaRPr lang="cs-CZ" altLang="cs-CZ" sz="3600" dirty="0" smtClean="0"/>
          </a:p>
          <a:p>
            <a:pPr algn="r"/>
            <a:endParaRPr lang="cs-CZ" altLang="cs-CZ" b="1" dirty="0" smtClean="0"/>
          </a:p>
          <a:p>
            <a:pPr algn="r"/>
            <a:r>
              <a:rPr lang="cs-CZ" altLang="cs-CZ" b="1" dirty="0" smtClean="0"/>
              <a:t>Jan </a:t>
            </a:r>
            <a:r>
              <a:rPr lang="cs-CZ" altLang="cs-CZ" b="1" dirty="0" smtClean="0"/>
              <a:t>Frait</a:t>
            </a:r>
            <a:endParaRPr lang="cs-CZ" altLang="cs-CZ" dirty="0"/>
          </a:p>
          <a:p>
            <a:pPr algn="r"/>
            <a:r>
              <a:rPr lang="cs-CZ" altLang="cs-CZ" sz="2400" dirty="0" smtClean="0">
                <a:solidFill>
                  <a:schemeClr val="accent6"/>
                </a:solidFill>
              </a:rPr>
              <a:t>ředitel </a:t>
            </a:r>
            <a:r>
              <a:rPr lang="cs-CZ" altLang="cs-CZ" sz="2400" dirty="0">
                <a:solidFill>
                  <a:schemeClr val="accent6"/>
                </a:solidFill>
              </a:rPr>
              <a:t>samostatného odboru finanční stability</a:t>
            </a:r>
          </a:p>
          <a:p>
            <a:pPr algn="r"/>
            <a:endParaRPr lang="cs-CZ" altLang="cs-CZ" sz="2400" dirty="0" smtClean="0">
              <a:solidFill>
                <a:schemeClr val="accent6"/>
              </a:solidFill>
            </a:endParaRPr>
          </a:p>
          <a:p>
            <a:pPr algn="r"/>
            <a:endParaRPr lang="cs-CZ" altLang="cs-CZ" sz="2400" dirty="0" smtClean="0">
              <a:solidFill>
                <a:schemeClr val="accent6"/>
              </a:solidFill>
            </a:endParaRPr>
          </a:p>
          <a:p>
            <a:pPr algn="r"/>
            <a:endParaRPr lang="cs-CZ" altLang="cs-CZ" sz="1200" dirty="0">
              <a:solidFill>
                <a:schemeClr val="accent6"/>
              </a:solidFill>
            </a:endParaRPr>
          </a:p>
          <a:p>
            <a:pPr algn="r"/>
            <a:r>
              <a:rPr lang="cs-CZ" altLang="cs-CZ" sz="2400" dirty="0" smtClean="0">
                <a:solidFill>
                  <a:schemeClr val="accent6"/>
                </a:solidFill>
              </a:rPr>
              <a:t>Prezentace pro </a:t>
            </a:r>
            <a:r>
              <a:rPr lang="cs-CZ" altLang="cs-CZ" sz="2400" dirty="0" smtClean="0">
                <a:solidFill>
                  <a:schemeClr val="accent6"/>
                </a:solidFill>
              </a:rPr>
              <a:t>seminář „Cesta k odpovědnému úvěrování v ČR“</a:t>
            </a:r>
            <a:endParaRPr lang="cs-CZ" altLang="cs-CZ" sz="2400" dirty="0">
              <a:solidFill>
                <a:schemeClr val="accent6"/>
              </a:solidFill>
            </a:endParaRPr>
          </a:p>
          <a:p>
            <a:pPr algn="r"/>
            <a:r>
              <a:rPr lang="cs-CZ" altLang="cs-CZ" sz="2400" dirty="0" smtClean="0">
                <a:solidFill>
                  <a:schemeClr val="accent6"/>
                </a:solidFill>
              </a:rPr>
              <a:t>Praha</a:t>
            </a:r>
            <a:r>
              <a:rPr lang="cs-CZ" altLang="cs-CZ" sz="2400" dirty="0">
                <a:solidFill>
                  <a:schemeClr val="accent6"/>
                </a:solidFill>
              </a:rPr>
              <a:t>, </a:t>
            </a:r>
            <a:r>
              <a:rPr lang="cs-CZ" altLang="cs-CZ" sz="2400" dirty="0" smtClean="0">
                <a:solidFill>
                  <a:schemeClr val="accent6"/>
                </a:solidFill>
              </a:rPr>
              <a:t>20. </a:t>
            </a:r>
            <a:r>
              <a:rPr lang="cs-CZ" altLang="cs-CZ" sz="2400" dirty="0">
                <a:solidFill>
                  <a:schemeClr val="accent6"/>
                </a:solidFill>
              </a:rPr>
              <a:t>červen 2017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9225"/>
            <a:ext cx="8880475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9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442EECE8-5511-42F9-B639-663B3FE41373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91680" y="44624"/>
            <a:ext cx="6203950" cy="504825"/>
          </a:xfrm>
          <a:noFill/>
        </p:spPr>
        <p:txBody>
          <a:bodyPr/>
          <a:lstStyle/>
          <a:p>
            <a:r>
              <a:rPr lang="cs-CZ" altLang="cs-CZ" sz="2200" dirty="0" smtClean="0">
                <a:effectLst/>
              </a:rPr>
              <a:t>Riziková spirála mezi cenami nemovitostí a úvěry (1)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41313" y="739775"/>
            <a:ext cx="8569325" cy="817563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300"/>
              </a:spcAft>
              <a:defRPr/>
            </a:pPr>
            <a:r>
              <a:rPr lang="cs-CZ" altLang="cs-CZ" sz="2600" u="sng" dirty="0" smtClean="0"/>
              <a:t>Pokračování roztáčení spirály</a:t>
            </a:r>
            <a:r>
              <a:rPr lang="cs-CZ" altLang="cs-CZ" sz="2600" dirty="0" smtClean="0"/>
              <a:t> mezi cenami nemovitostí a úvěry na jejich pořízení – kde se nacházíme. </a:t>
            </a:r>
          </a:p>
          <a:p>
            <a:pPr marL="0" indent="0">
              <a:lnSpc>
                <a:spcPct val="90000"/>
              </a:lnSpc>
              <a:spcAft>
                <a:spcPts val="300"/>
              </a:spcAft>
              <a:buFontTx/>
              <a:buNone/>
              <a:defRPr/>
            </a:pPr>
            <a:r>
              <a:rPr lang="cs-CZ" altLang="cs-CZ" sz="2600" dirty="0" smtClean="0"/>
              <a:t> </a:t>
            </a:r>
          </a:p>
          <a:p>
            <a:pPr>
              <a:lnSpc>
                <a:spcPct val="90000"/>
              </a:lnSpc>
              <a:spcAft>
                <a:spcPct val="80000"/>
              </a:spcAft>
              <a:defRPr/>
            </a:pPr>
            <a:endParaRPr lang="cs-CZ" altLang="cs-CZ" sz="2600" dirty="0" smtClean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07950" y="5876925"/>
            <a:ext cx="903605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90000"/>
              </a:lnSpc>
              <a:spcAft>
                <a:spcPts val="300"/>
              </a:spcAft>
              <a:buFontTx/>
              <a:buNone/>
              <a:defRPr/>
            </a:pPr>
            <a:r>
              <a:rPr lang="cs-CZ" altLang="cs-CZ" sz="1400" kern="0" dirty="0" smtClean="0">
                <a:solidFill>
                  <a:srgbClr val="000810"/>
                </a:solidFill>
              </a:rPr>
              <a:t>Pozn.: Body na spirále jsou získány na základě kombinace odhadu míry nadhodnocení bytů odvozeného z p</a:t>
            </a:r>
            <a:r>
              <a:rPr lang="pl-PL" altLang="cs-CZ" sz="1400" kern="0" dirty="0" smtClean="0">
                <a:solidFill>
                  <a:srgbClr val="000810"/>
                </a:solidFill>
              </a:rPr>
              <a:t>oměru ceny bytu a mzdy a rozdílu mezi reálným meziročním zvýšením objemu úvěrů na bydlení a jeho dlouhodobým průměrem</a:t>
            </a:r>
            <a:r>
              <a:rPr lang="cs-CZ" altLang="cs-CZ" sz="1400" kern="0" dirty="0" smtClean="0">
                <a:solidFill>
                  <a:srgbClr val="000810"/>
                </a:solidFill>
              </a:rPr>
              <a:t>. Pro daný rok je zvolena hodnota ke konci </a:t>
            </a:r>
            <a:r>
              <a:rPr lang="cs-CZ" altLang="cs-CZ" sz="1400" u="sng" kern="0" dirty="0" smtClean="0">
                <a:solidFill>
                  <a:srgbClr val="000810"/>
                </a:solidFill>
              </a:rPr>
              <a:t>1. čtvrtletí</a:t>
            </a:r>
            <a:r>
              <a:rPr lang="cs-CZ" altLang="cs-CZ" sz="1400" kern="0" dirty="0" smtClean="0">
                <a:solidFill>
                  <a:srgbClr val="000810"/>
                </a:solidFill>
              </a:rPr>
              <a:t> (pro letošní rok jde zatím o expertní odhad). </a:t>
            </a:r>
          </a:p>
          <a:p>
            <a:pPr marL="0" indent="0">
              <a:lnSpc>
                <a:spcPct val="90000"/>
              </a:lnSpc>
              <a:spcAft>
                <a:spcPts val="300"/>
              </a:spcAft>
              <a:buFontTx/>
              <a:buNone/>
              <a:defRPr/>
            </a:pPr>
            <a:r>
              <a:rPr lang="cs-CZ" altLang="cs-CZ" sz="2600" b="0" kern="0" dirty="0" smtClean="0"/>
              <a:t> </a:t>
            </a:r>
          </a:p>
          <a:p>
            <a:pPr>
              <a:lnSpc>
                <a:spcPct val="90000"/>
              </a:lnSpc>
              <a:spcAft>
                <a:spcPct val="80000"/>
              </a:spcAft>
              <a:defRPr/>
            </a:pPr>
            <a:endParaRPr lang="cs-CZ" altLang="cs-CZ" sz="2600" b="0" kern="0" dirty="0" smtClean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172450" y="2060575"/>
            <a:ext cx="971550" cy="486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cs-CZ" altLang="cs-CZ" sz="1400" kern="0" dirty="0" smtClean="0"/>
          </a:p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cs-CZ" altLang="cs-CZ" sz="1400" kern="0" dirty="0" smtClean="0"/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cs-CZ" altLang="cs-CZ" sz="1400" kern="0" dirty="0" smtClean="0"/>
              <a:t>Expanze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cs-CZ" altLang="cs-CZ" sz="1400" kern="0" dirty="0"/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cs-CZ" altLang="cs-CZ" sz="1400" kern="0" dirty="0" smtClean="0"/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cs-CZ" altLang="cs-CZ" sz="1400" kern="0" dirty="0" smtClean="0"/>
              <a:t>Oživení 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cs-CZ" altLang="cs-CZ" sz="1400" kern="0" dirty="0"/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cs-CZ" altLang="cs-CZ" sz="1400" kern="0" dirty="0" smtClean="0"/>
              <a:t>Normální vývoj 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cs-CZ" altLang="cs-CZ" sz="1400" kern="0" dirty="0"/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cs-CZ" altLang="cs-CZ" sz="1400" kern="0" dirty="0" smtClean="0"/>
              <a:t>Útlum 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cs-CZ" altLang="cs-CZ" sz="1400" kern="0" dirty="0"/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cs-CZ" altLang="cs-CZ" sz="1400" kern="0" dirty="0" smtClean="0"/>
              <a:t>Propad </a:t>
            </a:r>
            <a:endParaRPr lang="cs-CZ" altLang="cs-CZ" sz="1400" b="0" kern="0" dirty="0" smtClean="0"/>
          </a:p>
        </p:txBody>
      </p:sp>
      <p:sp>
        <p:nvSpPr>
          <p:cNvPr id="9224" name="Oval 13"/>
          <p:cNvSpPr>
            <a:spLocks noChangeArrowheads="1"/>
          </p:cNvSpPr>
          <p:nvPr/>
        </p:nvSpPr>
        <p:spPr bwMode="auto">
          <a:xfrm>
            <a:off x="3635375" y="3068638"/>
            <a:ext cx="649288" cy="579437"/>
          </a:xfrm>
          <a:prstGeom prst="ellips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cs-CZ" altLang="cs-CZ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ZFS2015_16\0-ZFS2016\prezentace\spirala (13-17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3" y="1470025"/>
            <a:ext cx="9101137" cy="455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95E0406C-FCBC-481B-99D2-CE9C9B3D68A9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35696" y="44624"/>
            <a:ext cx="6203950" cy="504825"/>
          </a:xfrm>
          <a:noFill/>
        </p:spPr>
        <p:txBody>
          <a:bodyPr/>
          <a:lstStyle/>
          <a:p>
            <a:r>
              <a:rPr lang="cs-CZ" altLang="cs-CZ" sz="2200" dirty="0">
                <a:effectLst/>
              </a:rPr>
              <a:t>Riziková spirála mezi cenami nemovitostí a úvěry </a:t>
            </a:r>
            <a:r>
              <a:rPr lang="cs-CZ" altLang="cs-CZ" sz="2200" dirty="0" smtClean="0">
                <a:effectLst/>
              </a:rPr>
              <a:t>(2)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41313" y="739775"/>
            <a:ext cx="8569325" cy="817563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300"/>
              </a:spcAft>
              <a:defRPr/>
            </a:pPr>
            <a:r>
              <a:rPr lang="cs-CZ" altLang="cs-CZ" sz="2600" u="sng" dirty="0"/>
              <a:t>Pokračování roztáčení spirály</a:t>
            </a:r>
            <a:r>
              <a:rPr lang="cs-CZ" altLang="cs-CZ" sz="2600" dirty="0" smtClean="0"/>
              <a:t> mezi cenami nemovitostí a úvěry na jejich pořízení – kam jsme se za rok posunuli. </a:t>
            </a:r>
          </a:p>
          <a:p>
            <a:pPr marL="0" indent="0">
              <a:lnSpc>
                <a:spcPct val="90000"/>
              </a:lnSpc>
              <a:spcAft>
                <a:spcPts val="300"/>
              </a:spcAft>
              <a:buFontTx/>
              <a:buNone/>
              <a:defRPr/>
            </a:pPr>
            <a:r>
              <a:rPr lang="cs-CZ" altLang="cs-CZ" sz="2600" dirty="0" smtClean="0"/>
              <a:t> </a:t>
            </a:r>
          </a:p>
          <a:p>
            <a:pPr>
              <a:lnSpc>
                <a:spcPct val="90000"/>
              </a:lnSpc>
              <a:spcAft>
                <a:spcPct val="80000"/>
              </a:spcAft>
              <a:defRPr/>
            </a:pPr>
            <a:endParaRPr lang="cs-CZ" altLang="cs-CZ" sz="2600" dirty="0" smtClean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07950" y="5876925"/>
            <a:ext cx="903605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90000"/>
              </a:lnSpc>
              <a:spcAft>
                <a:spcPts val="300"/>
              </a:spcAft>
              <a:buFontTx/>
              <a:buNone/>
              <a:defRPr/>
            </a:pPr>
            <a:r>
              <a:rPr lang="cs-CZ" altLang="cs-CZ" sz="1400" kern="0" dirty="0" smtClean="0">
                <a:solidFill>
                  <a:srgbClr val="000810"/>
                </a:solidFill>
              </a:rPr>
              <a:t>Pozn.: Body na spirále jsou získány na základě kombinace odhadu míry nadhodnocení bytů odvozeného z p</a:t>
            </a:r>
            <a:r>
              <a:rPr lang="pl-PL" altLang="cs-CZ" sz="1400" kern="0" dirty="0" smtClean="0">
                <a:solidFill>
                  <a:srgbClr val="000810"/>
                </a:solidFill>
              </a:rPr>
              <a:t>oměru ceny bytu a mzdy a rozdílu mezi reálným meziročním zvýšením objemu úvěrů na bydlení a jeho dlouhodobým průměrem</a:t>
            </a:r>
            <a:r>
              <a:rPr lang="cs-CZ" altLang="cs-CZ" sz="1400" kern="0" dirty="0" smtClean="0">
                <a:solidFill>
                  <a:srgbClr val="000810"/>
                </a:solidFill>
              </a:rPr>
              <a:t>. Pro daný rok je zvolena hodnota ke konci </a:t>
            </a:r>
            <a:r>
              <a:rPr lang="cs-CZ" altLang="cs-CZ" sz="1400" u="sng" kern="0" dirty="0" smtClean="0">
                <a:solidFill>
                  <a:srgbClr val="000810"/>
                </a:solidFill>
              </a:rPr>
              <a:t>1. čtvrtletí</a:t>
            </a:r>
            <a:r>
              <a:rPr lang="cs-CZ" altLang="cs-CZ" sz="1400" kern="0" dirty="0" smtClean="0">
                <a:solidFill>
                  <a:srgbClr val="000810"/>
                </a:solidFill>
              </a:rPr>
              <a:t> (pro letošní rok jde zatím o expertní odhad). </a:t>
            </a:r>
          </a:p>
          <a:p>
            <a:pPr marL="0" indent="0">
              <a:lnSpc>
                <a:spcPct val="90000"/>
              </a:lnSpc>
              <a:spcAft>
                <a:spcPts val="300"/>
              </a:spcAft>
              <a:buFontTx/>
              <a:buNone/>
              <a:defRPr/>
            </a:pPr>
            <a:r>
              <a:rPr lang="cs-CZ" altLang="cs-CZ" sz="2600" b="0" kern="0" dirty="0" smtClean="0"/>
              <a:t> </a:t>
            </a:r>
          </a:p>
          <a:p>
            <a:pPr>
              <a:lnSpc>
                <a:spcPct val="90000"/>
              </a:lnSpc>
              <a:spcAft>
                <a:spcPct val="80000"/>
              </a:spcAft>
              <a:defRPr/>
            </a:pPr>
            <a:endParaRPr lang="cs-CZ" altLang="cs-CZ" sz="2600" b="0" kern="0" dirty="0" smtClean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172450" y="2060575"/>
            <a:ext cx="971550" cy="486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cs-CZ" altLang="cs-CZ" sz="1400" kern="0" dirty="0" smtClean="0"/>
          </a:p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cs-CZ" altLang="cs-CZ" sz="1400" kern="0" dirty="0" smtClean="0"/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cs-CZ" altLang="cs-CZ" sz="1400" kern="0" dirty="0" smtClean="0"/>
              <a:t>Expanze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cs-CZ" altLang="cs-CZ" sz="1400" kern="0" dirty="0"/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cs-CZ" altLang="cs-CZ" sz="1400" kern="0" dirty="0" smtClean="0"/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cs-CZ" altLang="cs-CZ" sz="1400" kern="0" dirty="0" smtClean="0"/>
              <a:t>Oživení 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cs-CZ" altLang="cs-CZ" sz="1400" kern="0" dirty="0"/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cs-CZ" altLang="cs-CZ" sz="1400" kern="0" dirty="0" smtClean="0"/>
              <a:t>Normální vývoj 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cs-CZ" altLang="cs-CZ" sz="1400" kern="0" dirty="0"/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cs-CZ" altLang="cs-CZ" sz="1400" kern="0" dirty="0" smtClean="0"/>
              <a:t>Útlum 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cs-CZ" altLang="cs-CZ" sz="1400" kern="0" dirty="0"/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cs-CZ" altLang="cs-CZ" sz="1400" kern="0" dirty="0" smtClean="0"/>
              <a:t>Propad </a:t>
            </a:r>
            <a:endParaRPr lang="cs-CZ" altLang="cs-CZ" sz="1400" b="0" kern="0" dirty="0" smtClean="0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H="1" flipV="1">
            <a:off x="4211638" y="3429000"/>
            <a:ext cx="936625" cy="363538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BA6E6993-0FAE-43D2-A818-B46A7DE44765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08163" y="44624"/>
            <a:ext cx="6203950" cy="504825"/>
          </a:xfrm>
          <a:noFill/>
        </p:spPr>
        <p:txBody>
          <a:bodyPr/>
          <a:lstStyle/>
          <a:p>
            <a:r>
              <a:rPr lang="cs-CZ" altLang="cs-CZ" sz="2200" dirty="0">
                <a:effectLst/>
              </a:rPr>
              <a:t>Riziková spirála mezi cenami nemovitostí a úvěry </a:t>
            </a:r>
            <a:r>
              <a:rPr lang="cs-CZ" altLang="cs-CZ" sz="2200" dirty="0" smtClean="0">
                <a:effectLst/>
              </a:rPr>
              <a:t>(3) 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41313" y="739775"/>
            <a:ext cx="8569325" cy="817563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300"/>
              </a:spcAft>
              <a:defRPr/>
            </a:pPr>
            <a:r>
              <a:rPr lang="cs-CZ" altLang="cs-CZ" sz="2600" u="sng" dirty="0"/>
              <a:t>Pokračování roztáčení spirály</a:t>
            </a:r>
            <a:r>
              <a:rPr lang="cs-CZ" altLang="cs-CZ" sz="2600" dirty="0"/>
              <a:t> </a:t>
            </a:r>
            <a:r>
              <a:rPr lang="cs-CZ" altLang="cs-CZ" sz="2600" dirty="0" smtClean="0"/>
              <a:t>mezi cenami nemovitostí a úvěry na jejich pořízení – dynamika cen bydlení a úvěrů na bydlení. </a:t>
            </a:r>
          </a:p>
          <a:p>
            <a:pPr marL="0" indent="0">
              <a:lnSpc>
                <a:spcPct val="90000"/>
              </a:lnSpc>
              <a:spcAft>
                <a:spcPts val="300"/>
              </a:spcAft>
              <a:buFontTx/>
              <a:buNone/>
              <a:defRPr/>
            </a:pPr>
            <a:r>
              <a:rPr lang="cs-CZ" altLang="cs-CZ" sz="2600" dirty="0" smtClean="0"/>
              <a:t> </a:t>
            </a:r>
          </a:p>
          <a:p>
            <a:pPr>
              <a:lnSpc>
                <a:spcPct val="90000"/>
              </a:lnSpc>
              <a:spcAft>
                <a:spcPct val="80000"/>
              </a:spcAft>
              <a:defRPr/>
            </a:pPr>
            <a:endParaRPr lang="cs-CZ" altLang="cs-CZ" sz="2600" dirty="0" smtClean="0"/>
          </a:p>
        </p:txBody>
      </p:sp>
      <p:pic>
        <p:nvPicPr>
          <p:cNvPr id="1126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163" y="1700213"/>
            <a:ext cx="4745037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596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BA6E6993-0FAE-43D2-A818-B46A7DE44765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08163" y="44624"/>
            <a:ext cx="6203950" cy="504825"/>
          </a:xfrm>
          <a:noFill/>
        </p:spPr>
        <p:txBody>
          <a:bodyPr/>
          <a:lstStyle/>
          <a:p>
            <a:r>
              <a:rPr lang="cs-CZ" altLang="cs-CZ" sz="2200" dirty="0">
                <a:effectLst/>
              </a:rPr>
              <a:t>Riziková spirála mezi cenami nemovitostí a úvěry </a:t>
            </a:r>
            <a:r>
              <a:rPr lang="cs-CZ" altLang="cs-CZ" sz="2200" dirty="0" smtClean="0">
                <a:effectLst/>
              </a:rPr>
              <a:t>(4) 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41313" y="739775"/>
            <a:ext cx="8569325" cy="817563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300"/>
              </a:spcAft>
              <a:defRPr/>
            </a:pPr>
            <a:r>
              <a:rPr lang="cs-CZ" altLang="cs-CZ" sz="2600" dirty="0" smtClean="0"/>
              <a:t>Růst úvěrů domácnostem patří mezi nejrychlejší v EU. </a:t>
            </a:r>
          </a:p>
          <a:p>
            <a:pPr marL="0" indent="0">
              <a:lnSpc>
                <a:spcPct val="90000"/>
              </a:lnSpc>
              <a:spcAft>
                <a:spcPts val="300"/>
              </a:spcAft>
              <a:buFontTx/>
              <a:buNone/>
              <a:defRPr/>
            </a:pPr>
            <a:r>
              <a:rPr lang="cs-CZ" altLang="cs-CZ" sz="2600" dirty="0" smtClean="0"/>
              <a:t> </a:t>
            </a:r>
          </a:p>
          <a:p>
            <a:pPr>
              <a:lnSpc>
                <a:spcPct val="90000"/>
              </a:lnSpc>
              <a:spcAft>
                <a:spcPct val="80000"/>
              </a:spcAft>
              <a:defRPr/>
            </a:pPr>
            <a:endParaRPr lang="cs-CZ" altLang="cs-CZ" sz="26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78" y="1456904"/>
            <a:ext cx="7945546" cy="4996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1259632" y="2636912"/>
            <a:ext cx="0" cy="21614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F351DA52-449E-400F-9D61-A6698746AFD0}" type="slidenum">
              <a:rPr lang="en-CA" altLang="cs-CZ" sz="1200">
                <a:solidFill>
                  <a:srgbClr val="003F7C"/>
                </a:solidFill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CA" altLang="cs-CZ" sz="1200">
              <a:solidFill>
                <a:srgbClr val="003F7C"/>
              </a:solidFill>
              <a:latin typeface="Arial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35150" y="76200"/>
            <a:ext cx="6048375" cy="504825"/>
          </a:xfrm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Koncentrace úvěrů spojených s trhem nemovitostí (1)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7950" y="1074738"/>
            <a:ext cx="4319588" cy="4013200"/>
          </a:xfrm>
        </p:spPr>
        <p:txBody>
          <a:bodyPr>
            <a:spAutoFit/>
          </a:bodyPr>
          <a:lstStyle/>
          <a:p>
            <a:r>
              <a:rPr lang="cs-CZ" altLang="cs-CZ" sz="2600" smtClean="0"/>
              <a:t>Sektor nemovitostí představoval v letech 2015 a 2016 dominantní složkou nárůstu bankovních úvěrů do domácího soukromého sektoru.</a:t>
            </a:r>
          </a:p>
          <a:p>
            <a:pPr lvl="1"/>
            <a:r>
              <a:rPr lang="cs-CZ" altLang="cs-CZ" sz="2400" smtClean="0"/>
              <a:t>Stav bankovních úvěrů rezidentům se zvýšil o 319 mld. Kč, </a:t>
            </a:r>
            <a:r>
              <a:rPr lang="cs-CZ" altLang="cs-CZ" sz="2400" u="sng" smtClean="0"/>
              <a:t>oblast nemovitostí</a:t>
            </a:r>
            <a:r>
              <a:rPr lang="cs-CZ" altLang="cs-CZ" sz="2400" smtClean="0"/>
              <a:t> se na tom podílela 197 mld. Kč (62 %).</a:t>
            </a:r>
          </a:p>
        </p:txBody>
      </p:sp>
      <p:pic>
        <p:nvPicPr>
          <p:cNvPr id="13317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046163"/>
            <a:ext cx="4651375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2BC7ACAF-F62E-42B3-983E-1740CE41BB14}" type="slidenum">
              <a:rPr lang="en-CA" altLang="cs-CZ" sz="1200">
                <a:solidFill>
                  <a:srgbClr val="003F7C"/>
                </a:solidFill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CA" altLang="cs-CZ" sz="1200">
              <a:solidFill>
                <a:srgbClr val="003F7C"/>
              </a:solidFill>
              <a:latin typeface="Arial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35150" y="76200"/>
            <a:ext cx="6048375" cy="504825"/>
          </a:xfrm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Koncentrace úvěrů spojených s trhem nemovitostí (2)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7950" y="836613"/>
            <a:ext cx="4368800" cy="5934075"/>
          </a:xfrm>
        </p:spPr>
        <p:txBody>
          <a:bodyPr>
            <a:spAutoFit/>
          </a:bodyPr>
          <a:lstStyle/>
          <a:p>
            <a:r>
              <a:rPr lang="cs-CZ" altLang="cs-CZ" sz="2600" dirty="0" smtClean="0"/>
              <a:t>Podíl úvěrů spojených s trhem nemovitostí na celkových úvěrech soukromému nefinančnímu sektoru </a:t>
            </a:r>
            <a:r>
              <a:rPr lang="pl-PL" altLang="cs-CZ" sz="2600" dirty="0" smtClean="0"/>
              <a:t>přesáhl ke konci loňského roku 58 %</a:t>
            </a:r>
            <a:r>
              <a:rPr lang="cs-CZ" altLang="cs-CZ" sz="2600" dirty="0" smtClean="0"/>
              <a:t>.</a:t>
            </a:r>
          </a:p>
          <a:p>
            <a:pPr lvl="1"/>
            <a:r>
              <a:rPr lang="cs-CZ" altLang="cs-CZ" sz="2400" dirty="0" smtClean="0"/>
              <a:t>Roste </a:t>
            </a:r>
            <a:r>
              <a:rPr lang="cs-CZ" altLang="cs-CZ" sz="2400" u="sng" dirty="0" smtClean="0"/>
              <a:t>zranitelnost</a:t>
            </a:r>
            <a:r>
              <a:rPr lang="cs-CZ" altLang="cs-CZ" sz="2400" dirty="0" smtClean="0"/>
              <a:t> bankovního sektoru v případě nepříznivého vývoje na trhu nemovitostí.</a:t>
            </a:r>
          </a:p>
          <a:p>
            <a:pPr lvl="1"/>
            <a:r>
              <a:rPr lang="cs-CZ" altLang="cs-CZ" sz="2400" dirty="0" smtClean="0"/>
              <a:t>Stejně jako v případě „spirály“ vyžaduje </a:t>
            </a:r>
            <a:r>
              <a:rPr lang="cs-CZ" altLang="cs-CZ" sz="2400" u="sng" dirty="0" smtClean="0"/>
              <a:t>reakci</a:t>
            </a:r>
            <a:r>
              <a:rPr lang="cs-CZ" altLang="cs-CZ" sz="2400" dirty="0" smtClean="0"/>
              <a:t> prostřednictvím nástrojů </a:t>
            </a:r>
            <a:r>
              <a:rPr lang="cs-CZ" altLang="cs-CZ" sz="2400" dirty="0" err="1" smtClean="0"/>
              <a:t>makroobezřetnostního</a:t>
            </a:r>
            <a:r>
              <a:rPr lang="cs-CZ" altLang="cs-CZ" sz="2400" dirty="0" smtClean="0"/>
              <a:t>  i </a:t>
            </a:r>
            <a:r>
              <a:rPr lang="cs-CZ" altLang="cs-CZ" sz="2400" dirty="0" err="1" smtClean="0"/>
              <a:t>mikroobezřetnostního</a:t>
            </a:r>
            <a:r>
              <a:rPr lang="cs-CZ" altLang="cs-CZ" sz="2400" dirty="0" smtClean="0"/>
              <a:t> dohledu.</a:t>
            </a:r>
          </a:p>
        </p:txBody>
      </p:sp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0" y="981075"/>
            <a:ext cx="4487863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F351DA52-449E-400F-9D61-A6698746AFD0}" type="slidenum">
              <a:rPr lang="en-CA" altLang="cs-CZ" sz="1200">
                <a:solidFill>
                  <a:srgbClr val="003F7C"/>
                </a:solidFill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CA" altLang="cs-CZ" sz="1200">
              <a:solidFill>
                <a:srgbClr val="003F7C"/>
              </a:solidFill>
              <a:latin typeface="Arial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35150" y="76200"/>
            <a:ext cx="6048375" cy="504825"/>
          </a:xfrm>
          <a:noFill/>
        </p:spPr>
        <p:txBody>
          <a:bodyPr/>
          <a:lstStyle/>
          <a:p>
            <a:r>
              <a:rPr lang="cs-CZ" altLang="cs-CZ" sz="2200" dirty="0" smtClean="0">
                <a:effectLst/>
              </a:rPr>
              <a:t>Koncentrace úvěrů spojených s trhem nemovitostí (3)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9506" y="826662"/>
            <a:ext cx="8320926" cy="892542"/>
          </a:xfrm>
        </p:spPr>
        <p:txBody>
          <a:bodyPr wrap="square">
            <a:spAutoFit/>
          </a:bodyPr>
          <a:lstStyle/>
          <a:p>
            <a:r>
              <a:rPr lang="cs-CZ" altLang="cs-CZ" sz="2600" dirty="0" smtClean="0"/>
              <a:t>Podíl úvěrů na bydlení na úvěrech soukromému sektoru je v ČR v rámci EU na středně vysoké úrovni.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7800975" cy="433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3563888" y="3645024"/>
            <a:ext cx="0" cy="21614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815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2200" dirty="0" smtClean="0">
                <a:effectLst/>
              </a:rPr>
              <a:t>Růst cen rezidenčních nemovitostí (1)</a:t>
            </a:r>
            <a:endParaRPr lang="en-US" altLang="cs-CZ" sz="2200" dirty="0" smtClean="0">
              <a:effectLst/>
            </a:endParaRPr>
          </a:p>
        </p:txBody>
      </p:sp>
      <p:sp>
        <p:nvSpPr>
          <p:cNvPr id="27651" name="Zástupný symbol pro číslo snímku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6D4AF73-7419-4ACA-ACCA-60A18DF1BC00}" type="slidenum">
              <a:rPr lang="en-CA" altLang="cs-CZ" sz="1200" smtClean="0">
                <a:latin typeface="Arial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CA" altLang="cs-CZ" sz="1200" smtClean="0">
              <a:latin typeface="Arial" charset="0"/>
            </a:endParaRPr>
          </a:p>
        </p:txBody>
      </p:sp>
      <p:sp>
        <p:nvSpPr>
          <p:cNvPr id="10" name="Zástupný symbol pro obsah 9"/>
          <p:cNvSpPr>
            <a:spLocks noGrp="1"/>
          </p:cNvSpPr>
          <p:nvPr>
            <p:ph idx="1"/>
          </p:nvPr>
        </p:nvSpPr>
        <p:spPr>
          <a:xfrm>
            <a:off x="179388" y="692150"/>
            <a:ext cx="8785225" cy="1585913"/>
          </a:xfrm>
        </p:spPr>
        <p:txBody>
          <a:bodyPr/>
          <a:lstStyle/>
          <a:p>
            <a:pPr marL="342900" lvl="1" indent="-342900">
              <a:defRPr/>
            </a:pPr>
            <a:r>
              <a:rPr lang="cs-CZ" u="sng" dirty="0">
                <a:solidFill>
                  <a:schemeClr val="tx1"/>
                </a:solidFill>
                <a:ea typeface="+mn-ea"/>
                <a:cs typeface="+mn-cs"/>
              </a:rPr>
              <a:t>Realizované </a:t>
            </a:r>
            <a:r>
              <a:rPr lang="cs-CZ" u="sng" dirty="0" smtClean="0">
                <a:solidFill>
                  <a:schemeClr val="tx1"/>
                </a:solidFill>
                <a:ea typeface="+mn-ea"/>
                <a:cs typeface="+mn-cs"/>
              </a:rPr>
              <a:t>ceny</a:t>
            </a:r>
            <a:r>
              <a:rPr lang="cs-CZ" dirty="0" smtClean="0">
                <a:solidFill>
                  <a:schemeClr val="tx1"/>
                </a:solidFill>
                <a:ea typeface="+mn-ea"/>
                <a:cs typeface="+mn-cs"/>
              </a:rPr>
              <a:t> dosáhly ke konci loňského roku úrovně </a:t>
            </a:r>
            <a:r>
              <a:rPr lang="cs-CZ" u="sng" dirty="0" smtClean="0">
                <a:solidFill>
                  <a:schemeClr val="tx1"/>
                </a:solidFill>
                <a:ea typeface="+mn-ea"/>
                <a:cs typeface="+mn-cs"/>
              </a:rPr>
              <a:t>předchozího maxima</a:t>
            </a:r>
            <a:r>
              <a:rPr lang="cs-CZ" dirty="0" smtClean="0">
                <a:solidFill>
                  <a:schemeClr val="tx1"/>
                </a:solidFill>
                <a:ea typeface="+mn-ea"/>
                <a:cs typeface="+mn-cs"/>
              </a:rPr>
              <a:t> z roku 2008. </a:t>
            </a:r>
            <a:endParaRPr lang="cs-CZ" dirty="0">
              <a:solidFill>
                <a:schemeClr val="tx1"/>
              </a:solidFill>
              <a:ea typeface="+mn-ea"/>
              <a:cs typeface="+mn-cs"/>
            </a:endParaRPr>
          </a:p>
          <a:p>
            <a:pPr lvl="1">
              <a:defRPr/>
            </a:pPr>
            <a:endParaRPr lang="cs-CZ" sz="2400" dirty="0" smtClean="0"/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349500"/>
            <a:ext cx="4176713" cy="410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262188"/>
            <a:ext cx="4105275" cy="454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5" name="Line 8"/>
          <p:cNvSpPr>
            <a:spLocks noChangeShapeType="1"/>
          </p:cNvSpPr>
          <p:nvPr/>
        </p:nvSpPr>
        <p:spPr bwMode="auto">
          <a:xfrm flipV="1">
            <a:off x="7164388" y="2781300"/>
            <a:ext cx="1290637" cy="100806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765175"/>
            <a:ext cx="8065591" cy="791617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10000"/>
              </a:spcBef>
              <a:spcAft>
                <a:spcPct val="20000"/>
              </a:spcAft>
              <a:defRPr/>
            </a:pPr>
            <a:r>
              <a:rPr lang="cs-CZ" sz="2600" dirty="0"/>
              <a:t>Růst cen rezidenčních nemovitostí v ČR patří mezi nejrychlejší v EU.</a:t>
            </a:r>
            <a:endParaRPr lang="cs-CZ" altLang="cs-CZ" sz="2600" dirty="0" smtClean="0"/>
          </a:p>
        </p:txBody>
      </p:sp>
      <p:sp>
        <p:nvSpPr>
          <p:cNvPr id="67587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8BF2172E-63D8-4290-A441-B041F8546879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6758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55776" y="44450"/>
            <a:ext cx="5616674" cy="504825"/>
          </a:xfrm>
          <a:noFill/>
        </p:spPr>
        <p:txBody>
          <a:bodyPr/>
          <a:lstStyle/>
          <a:p>
            <a:r>
              <a:rPr lang="cs-CZ" altLang="cs-CZ" sz="2200" dirty="0">
                <a:effectLst/>
              </a:rPr>
              <a:t>Růst cen rezidenčních nemovitostí </a:t>
            </a:r>
            <a:r>
              <a:rPr lang="cs-CZ" altLang="cs-CZ" sz="2200" dirty="0" smtClean="0">
                <a:effectLst/>
              </a:rPr>
              <a:t>(2)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19262"/>
            <a:ext cx="8219256" cy="4892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13"/>
          <p:cNvSpPr>
            <a:spLocks noChangeArrowheads="1"/>
          </p:cNvSpPr>
          <p:nvPr/>
        </p:nvSpPr>
        <p:spPr bwMode="auto">
          <a:xfrm>
            <a:off x="5580112" y="2852936"/>
            <a:ext cx="729530" cy="5048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cs-CZ" altLang="cs-CZ" sz="24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62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2200" smtClean="0">
                <a:effectLst/>
              </a:rPr>
              <a:t>Zvyšování nadhodnocení rezidenčních nemovitostí</a:t>
            </a:r>
            <a:endParaRPr lang="en-US" altLang="cs-CZ" sz="2200" smtClean="0">
              <a:effectLst/>
            </a:endParaRPr>
          </a:p>
        </p:txBody>
      </p:sp>
      <p:sp>
        <p:nvSpPr>
          <p:cNvPr id="28675" name="Zástupný symbol pro číslo snímku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5790D92-178C-41CB-98BA-C2F50978ED67}" type="slidenum">
              <a:rPr lang="en-CA" altLang="cs-CZ" sz="1200" smtClean="0">
                <a:latin typeface="Arial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CA" altLang="cs-CZ" sz="1200" smtClean="0">
              <a:latin typeface="Arial" charset="0"/>
            </a:endParaRPr>
          </a:p>
        </p:txBody>
      </p:sp>
      <p:sp>
        <p:nvSpPr>
          <p:cNvPr id="28676" name="Zástupný symbol pro obsah 9"/>
          <p:cNvSpPr>
            <a:spLocks noGrp="1"/>
          </p:cNvSpPr>
          <p:nvPr>
            <p:ph idx="1"/>
          </p:nvPr>
        </p:nvSpPr>
        <p:spPr>
          <a:xfrm>
            <a:off x="250825" y="692150"/>
            <a:ext cx="8642350" cy="1585913"/>
          </a:xfrm>
        </p:spPr>
        <p:txBody>
          <a:bodyPr/>
          <a:lstStyle/>
          <a:p>
            <a:r>
              <a:rPr lang="cs-CZ" altLang="cs-CZ" sz="2600" dirty="0" smtClean="0"/>
              <a:t>Ceny bytů jsou podle metod používaných ČNB ke konci roku 2016 </a:t>
            </a:r>
            <a:r>
              <a:rPr lang="cs-CZ" altLang="cs-CZ" sz="2600" u="sng" dirty="0" smtClean="0"/>
              <a:t>mírně nadhodnocené</a:t>
            </a:r>
            <a:r>
              <a:rPr lang="cs-CZ" altLang="cs-CZ" sz="2600" dirty="0" smtClean="0"/>
              <a:t>.</a:t>
            </a:r>
          </a:p>
          <a:p>
            <a:pPr lvl="1"/>
            <a:r>
              <a:rPr lang="cs-CZ" altLang="cs-CZ" sz="2400" dirty="0" smtClean="0"/>
              <a:t>Rostoucí nadhodnocení signalizuje indikátor porovnávající nárůst cen bytů s nárůstem mezd od posledního cenového dna.   </a:t>
            </a:r>
          </a:p>
        </p:txBody>
      </p:sp>
      <p:pic>
        <p:nvPicPr>
          <p:cNvPr id="2867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455863"/>
            <a:ext cx="4003675" cy="442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888" y="2432050"/>
            <a:ext cx="3987800" cy="423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765175"/>
            <a:ext cx="8569325" cy="6092825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10000"/>
              </a:spcBef>
              <a:spcAft>
                <a:spcPct val="20000"/>
              </a:spcAft>
              <a:defRPr/>
            </a:pPr>
            <a:r>
              <a:rPr lang="cs-CZ" altLang="cs-CZ" sz="2600" dirty="0" smtClean="0"/>
              <a:t>Metody ECB indikují nadhodnocení nemovitostí v řadě zemí EU.</a:t>
            </a:r>
          </a:p>
          <a:p>
            <a:pPr marL="457200" lvl="1" indent="0">
              <a:lnSpc>
                <a:spcPct val="85000"/>
              </a:lnSpc>
              <a:spcBef>
                <a:spcPct val="10000"/>
              </a:spcBef>
              <a:spcAft>
                <a:spcPct val="20000"/>
              </a:spcAft>
              <a:buNone/>
              <a:defRPr/>
            </a:pPr>
            <a:endParaRPr lang="cs-CZ" altLang="cs-CZ" sz="2200" dirty="0" smtClean="0"/>
          </a:p>
          <a:p>
            <a:pPr marL="457200" lvl="1" indent="0">
              <a:lnSpc>
                <a:spcPct val="85000"/>
              </a:lnSpc>
              <a:spcBef>
                <a:spcPct val="10000"/>
              </a:spcBef>
              <a:spcAft>
                <a:spcPct val="20000"/>
              </a:spcAft>
              <a:buFontTx/>
              <a:buNone/>
              <a:defRPr/>
            </a:pPr>
            <a:endParaRPr lang="cs-CZ" altLang="cs-CZ" sz="2200" dirty="0" smtClean="0"/>
          </a:p>
        </p:txBody>
      </p:sp>
      <p:sp>
        <p:nvSpPr>
          <p:cNvPr id="67587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8BF2172E-63D8-4290-A441-B041F8546879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6758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07704" y="44450"/>
            <a:ext cx="6264746" cy="504825"/>
          </a:xfrm>
          <a:noFill/>
        </p:spPr>
        <p:txBody>
          <a:bodyPr/>
          <a:lstStyle/>
          <a:p>
            <a:r>
              <a:rPr lang="cs-CZ" altLang="cs-CZ" sz="2200" dirty="0" smtClean="0">
                <a:effectLst/>
              </a:rPr>
              <a:t>Nadhodnocení nemovitostí v EU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74" y="1412776"/>
            <a:ext cx="8118126" cy="4968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2195736" y="3429000"/>
            <a:ext cx="0" cy="21614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123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Nadpis 5"/>
          <p:cNvSpPr>
            <a:spLocks noGrp="1"/>
          </p:cNvSpPr>
          <p:nvPr>
            <p:ph type="title"/>
          </p:nvPr>
        </p:nvSpPr>
        <p:spPr>
          <a:xfrm>
            <a:off x="1979613" y="76200"/>
            <a:ext cx="6121400" cy="504825"/>
          </a:xfrm>
        </p:spPr>
        <p:txBody>
          <a:bodyPr/>
          <a:lstStyle/>
          <a:p>
            <a:r>
              <a:rPr lang="cs-CZ" altLang="cs-CZ" sz="2200" dirty="0" smtClean="0">
                <a:effectLst/>
              </a:rPr>
              <a:t>Dostupnost a výnosnost rezidenčních nemovitostí</a:t>
            </a:r>
            <a:endParaRPr lang="en-US" altLang="cs-CZ" sz="2200" dirty="0" smtClean="0">
              <a:effectLst/>
            </a:endParaRPr>
          </a:p>
        </p:txBody>
      </p:sp>
      <p:sp>
        <p:nvSpPr>
          <p:cNvPr id="29700" name="Zástupný symbol pro číslo snímku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6D0A7AC-38B1-407E-BFEA-0F86BFC556E3}" type="slidenum">
              <a:rPr lang="en-CA" altLang="cs-CZ" sz="1200" smtClean="0">
                <a:latin typeface="Arial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CA" altLang="cs-CZ" sz="1200" smtClean="0">
              <a:latin typeface="Arial" charset="0"/>
            </a:endParaRPr>
          </a:p>
        </p:txBody>
      </p:sp>
      <p:sp>
        <p:nvSpPr>
          <p:cNvPr id="29701" name="Zástupný symbol pro obsah 9"/>
          <p:cNvSpPr>
            <a:spLocks noGrp="1"/>
          </p:cNvSpPr>
          <p:nvPr>
            <p:ph idx="1"/>
          </p:nvPr>
        </p:nvSpPr>
        <p:spPr>
          <a:xfrm>
            <a:off x="250825" y="765175"/>
            <a:ext cx="8424863" cy="1655763"/>
          </a:xfrm>
        </p:spPr>
        <p:txBody>
          <a:bodyPr/>
          <a:lstStyle/>
          <a:p>
            <a:r>
              <a:rPr lang="cs-CZ" altLang="cs-CZ" sz="2600" dirty="0" smtClean="0"/>
              <a:t>Ukazatele </a:t>
            </a:r>
            <a:r>
              <a:rPr lang="cs-CZ" altLang="cs-CZ" sz="2600" u="sng" dirty="0" smtClean="0"/>
              <a:t>dostupnosti</a:t>
            </a:r>
            <a:r>
              <a:rPr lang="cs-CZ" altLang="cs-CZ" sz="2600" dirty="0" smtClean="0"/>
              <a:t> koupě bydlení se v roce 2016 mírně zhoršily, zůstávají však </a:t>
            </a:r>
            <a:r>
              <a:rPr lang="cs-CZ" altLang="cs-CZ" sz="2600" u="sng" dirty="0" smtClean="0"/>
              <a:t>výrazně pod předchozími maximy</a:t>
            </a:r>
            <a:r>
              <a:rPr lang="cs-CZ" altLang="cs-CZ" sz="2600" dirty="0" smtClean="0"/>
              <a:t>. </a:t>
            </a:r>
          </a:p>
          <a:p>
            <a:r>
              <a:rPr lang="cs-CZ" altLang="cs-CZ" sz="2600" dirty="0" smtClean="0"/>
              <a:t>Výnosy z pronájmu zůstávají se prakticky nezměnily. </a:t>
            </a:r>
          </a:p>
        </p:txBody>
      </p:sp>
      <p:pic>
        <p:nvPicPr>
          <p:cNvPr id="2970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48880"/>
            <a:ext cx="4320480" cy="4018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48880"/>
            <a:ext cx="4244671" cy="3946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32856"/>
            <a:ext cx="4040187" cy="429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699" name="Nadpis 5"/>
          <p:cNvSpPr>
            <a:spLocks noGrp="1"/>
          </p:cNvSpPr>
          <p:nvPr>
            <p:ph type="title"/>
          </p:nvPr>
        </p:nvSpPr>
        <p:spPr>
          <a:xfrm>
            <a:off x="1979613" y="76200"/>
            <a:ext cx="6121400" cy="504825"/>
          </a:xfrm>
        </p:spPr>
        <p:txBody>
          <a:bodyPr/>
          <a:lstStyle/>
          <a:p>
            <a:r>
              <a:rPr lang="cs-CZ" altLang="cs-CZ" sz="2200" dirty="0" smtClean="0">
                <a:effectLst/>
              </a:rPr>
              <a:t>Poptávkové a nabídkové faktory v Praze</a:t>
            </a:r>
            <a:endParaRPr lang="en-US" altLang="cs-CZ" sz="2200" dirty="0" smtClean="0">
              <a:effectLst/>
            </a:endParaRPr>
          </a:p>
        </p:txBody>
      </p:sp>
      <p:sp>
        <p:nvSpPr>
          <p:cNvPr id="29700" name="Zástupný symbol pro číslo snímku 4"/>
          <p:cNvSpPr>
            <a:spLocks noGrp="1"/>
          </p:cNvSpPr>
          <p:nvPr>
            <p:ph type="sldNum" sz="quarter" idx="10"/>
          </p:nvPr>
        </p:nvSpPr>
        <p:spPr>
          <a:xfrm>
            <a:off x="2088257" y="6020644"/>
            <a:ext cx="2133600" cy="360362"/>
          </a:xfrm>
          <a:noFill/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6D0A7AC-38B1-407E-BFEA-0F86BFC556E3}" type="slidenum">
              <a:rPr lang="en-CA" altLang="cs-CZ" sz="1200" smtClean="0">
                <a:latin typeface="Arial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CA" altLang="cs-CZ" sz="1200" smtClean="0">
              <a:latin typeface="Arial" charset="0"/>
            </a:endParaRPr>
          </a:p>
        </p:txBody>
      </p:sp>
      <p:sp>
        <p:nvSpPr>
          <p:cNvPr id="29701" name="Zástupný symbol pro obsah 9"/>
          <p:cNvSpPr>
            <a:spLocks noGrp="1"/>
          </p:cNvSpPr>
          <p:nvPr>
            <p:ph idx="1"/>
          </p:nvPr>
        </p:nvSpPr>
        <p:spPr>
          <a:xfrm>
            <a:off x="250825" y="765175"/>
            <a:ext cx="8424863" cy="1655763"/>
          </a:xfrm>
        </p:spPr>
        <p:txBody>
          <a:bodyPr/>
          <a:lstStyle/>
          <a:p>
            <a:r>
              <a:rPr lang="cs-CZ" altLang="cs-CZ" sz="2600" dirty="0" smtClean="0"/>
              <a:t>Počet zahájených bytů v Praze byl výrazně nižší než odhadovaný přírůstek domácností.  </a:t>
            </a:r>
            <a:endParaRPr lang="en-US" altLang="cs-CZ" sz="2600" dirty="0" smtClean="0"/>
          </a:p>
        </p:txBody>
      </p:sp>
      <p:sp>
        <p:nvSpPr>
          <p:cNvPr id="29703" name="Obdélník 1"/>
          <p:cNvSpPr>
            <a:spLocks noChangeArrowheads="1"/>
          </p:cNvSpPr>
          <p:nvPr/>
        </p:nvSpPr>
        <p:spPr bwMode="auto">
          <a:xfrm>
            <a:off x="322957" y="2564656"/>
            <a:ext cx="504825" cy="2303463"/>
          </a:xfrm>
          <a:prstGeom prst="rect">
            <a:avLst/>
          </a:prstGeom>
          <a:solidFill>
            <a:schemeClr val="bg1">
              <a:alpha val="0"/>
            </a:schemeClr>
          </a:solidFill>
          <a:ln w="38100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cs-CZ" altLang="cs-CZ" sz="2400" b="0">
              <a:latin typeface="Times New Roman" pitchFamily="18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556792"/>
            <a:ext cx="4176464" cy="517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376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711E54C7-55D1-4D13-9E4E-D7EA0C5C8082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31913" y="25400"/>
            <a:ext cx="6911975" cy="504825"/>
          </a:xfrm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Vyhodnocení plnění Doporučení na základě dat ze Šetření</a:t>
            </a:r>
            <a:endParaRPr lang="cs-CZ" altLang="cs-CZ" sz="2200" i="1" smtClean="0">
              <a:effectLst/>
            </a:endParaRP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7475" y="747713"/>
            <a:ext cx="8569325" cy="5776912"/>
          </a:xfrm>
        </p:spPr>
        <p:txBody>
          <a:bodyPr/>
          <a:lstStyle/>
          <a:p>
            <a:pPr>
              <a:spcBef>
                <a:spcPct val="10000"/>
              </a:spcBef>
            </a:pPr>
            <a:r>
              <a:rPr lang="cs-CZ" altLang="cs-CZ" sz="2600" smtClean="0"/>
              <a:t>Počet </a:t>
            </a:r>
            <a:r>
              <a:rPr lang="cs-CZ" altLang="cs-CZ" sz="2600" u="sng" smtClean="0"/>
              <a:t>vykázaných úvěrů</a:t>
            </a:r>
            <a:r>
              <a:rPr lang="cs-CZ" altLang="cs-CZ" sz="2600" smtClean="0"/>
              <a:t> zajištěných rezidenční nemovitostí (včetně refinancovaných) v 2H 2016 dosáhl 70 tis. (133 mld. Kč). </a:t>
            </a:r>
          </a:p>
          <a:p>
            <a:pPr lvl="1">
              <a:spcBef>
                <a:spcPct val="10000"/>
              </a:spcBef>
            </a:pPr>
            <a:r>
              <a:rPr lang="cs-CZ" altLang="cs-CZ" sz="2400" smtClean="0"/>
              <a:t>Meziročně narostl objem o 5 % ve 3Q a o 20 % ve 4Q 2016.</a:t>
            </a:r>
          </a:p>
          <a:p>
            <a:pPr>
              <a:spcBef>
                <a:spcPct val="10000"/>
              </a:spcBef>
            </a:pPr>
            <a:r>
              <a:rPr lang="cs-CZ" altLang="cs-CZ" smtClean="0"/>
              <a:t>Dostupné údaje:</a:t>
            </a:r>
          </a:p>
          <a:p>
            <a:pPr lvl="1">
              <a:spcBef>
                <a:spcPct val="10000"/>
              </a:spcBef>
            </a:pPr>
            <a:r>
              <a:rPr lang="cs-CZ" altLang="cs-CZ" sz="2400" smtClean="0"/>
              <a:t>LTV, LTI, DSTI</a:t>
            </a:r>
          </a:p>
          <a:p>
            <a:pPr lvl="1">
              <a:spcBef>
                <a:spcPct val="10000"/>
              </a:spcBef>
            </a:pPr>
            <a:r>
              <a:rPr lang="cs-CZ" altLang="cs-CZ" sz="2400" smtClean="0"/>
              <a:t>splatnost, fixace</a:t>
            </a:r>
          </a:p>
          <a:p>
            <a:pPr lvl="1">
              <a:spcBef>
                <a:spcPct val="10000"/>
              </a:spcBef>
            </a:pPr>
            <a:r>
              <a:rPr lang="cs-CZ" altLang="cs-CZ" sz="2400" smtClean="0"/>
              <a:t>cena, úroková sazba,</a:t>
            </a:r>
          </a:p>
          <a:p>
            <a:pPr lvl="1">
              <a:spcBef>
                <a:spcPct val="10000"/>
              </a:spcBef>
            </a:pPr>
            <a:r>
              <a:rPr lang="cs-CZ" altLang="cs-CZ" sz="2400" smtClean="0"/>
              <a:t>příjmy žadatele</a:t>
            </a:r>
          </a:p>
          <a:p>
            <a:pPr lvl="1">
              <a:spcBef>
                <a:spcPct val="10000"/>
              </a:spcBef>
            </a:pPr>
            <a:r>
              <a:rPr lang="cs-CZ" altLang="cs-CZ" sz="2400" smtClean="0"/>
              <a:t>věk, </a:t>
            </a:r>
          </a:p>
          <a:p>
            <a:pPr lvl="1">
              <a:spcBef>
                <a:spcPct val="10000"/>
              </a:spcBef>
            </a:pPr>
            <a:r>
              <a:rPr lang="cs-CZ" altLang="cs-CZ" sz="2400" smtClean="0"/>
              <a:t>počet žadatelů,</a:t>
            </a:r>
          </a:p>
          <a:p>
            <a:pPr lvl="1">
              <a:spcBef>
                <a:spcPct val="10000"/>
              </a:spcBef>
            </a:pPr>
            <a:r>
              <a:rPr lang="cs-CZ" altLang="cs-CZ" sz="2400" smtClean="0"/>
              <a:t>počet vyživovaných osob, </a:t>
            </a:r>
          </a:p>
          <a:p>
            <a:pPr lvl="1">
              <a:spcBef>
                <a:spcPct val="10000"/>
              </a:spcBef>
            </a:pPr>
            <a:r>
              <a:rPr lang="cs-CZ" altLang="cs-CZ" sz="2400" smtClean="0"/>
              <a:t>PSČ.  </a:t>
            </a:r>
          </a:p>
        </p:txBody>
      </p:sp>
      <p:graphicFrame>
        <p:nvGraphicFramePr>
          <p:cNvPr id="691205" name="Group 5"/>
          <p:cNvGraphicFramePr>
            <a:graphicFrameLocks noGrp="1"/>
          </p:cNvGraphicFramePr>
          <p:nvPr/>
        </p:nvGraphicFramePr>
        <p:xfrm>
          <a:off x="1789113" y="-434975"/>
          <a:ext cx="600075" cy="457200"/>
        </p:xfrm>
        <a:graphic>
          <a:graphicData uri="http://schemas.openxmlformats.org/drawingml/2006/table">
            <a:tbl>
              <a:tblPr/>
              <a:tblGrid>
                <a:gridCol w="600075"/>
              </a:tblGrid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endParaRPr kumimoji="0" lang="cs-CZ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072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863" y="2133600"/>
            <a:ext cx="4298950" cy="441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2200" smtClean="0">
                <a:effectLst/>
              </a:rPr>
              <a:t>Vyhodnocení dodržování Doporučení: limity LTV (1)</a:t>
            </a:r>
            <a:endParaRPr lang="en-US" altLang="cs-CZ" sz="2200" smtClean="0">
              <a:effectLst/>
            </a:endParaRPr>
          </a:p>
        </p:txBody>
      </p:sp>
      <p:sp>
        <p:nvSpPr>
          <p:cNvPr id="31747" name="Zástupný symbol pro číslo snímku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625E7D9-4B13-4B8F-A690-F9EF52714BEE}" type="slidenum">
              <a:rPr lang="en-CA" altLang="cs-CZ" sz="1200" smtClean="0">
                <a:latin typeface="Arial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CA" altLang="cs-CZ" sz="1200" smtClean="0">
              <a:latin typeface="Arial" charset="0"/>
            </a:endParaRPr>
          </a:p>
        </p:txBody>
      </p:sp>
      <p:sp>
        <p:nvSpPr>
          <p:cNvPr id="31748" name="Zástupný symbol pro obsah 9"/>
          <p:cNvSpPr>
            <a:spLocks noGrp="1"/>
          </p:cNvSpPr>
          <p:nvPr>
            <p:ph idx="1"/>
          </p:nvPr>
        </p:nvSpPr>
        <p:spPr>
          <a:xfrm>
            <a:off x="250825" y="692150"/>
            <a:ext cx="8642350" cy="1585913"/>
          </a:xfrm>
        </p:spPr>
        <p:txBody>
          <a:bodyPr/>
          <a:lstStyle/>
          <a:p>
            <a:r>
              <a:rPr lang="cs-CZ" altLang="cs-CZ" sz="2400" smtClean="0"/>
              <a:t>Limity LTV platné v </a:t>
            </a:r>
            <a:r>
              <a:rPr lang="cs-CZ" altLang="cs-CZ" sz="2400" u="sng" smtClean="0"/>
              <a:t>1Q</a:t>
            </a:r>
            <a:r>
              <a:rPr lang="en-US" altLang="cs-CZ" sz="2400" u="sng" smtClean="0"/>
              <a:t>–</a:t>
            </a:r>
            <a:r>
              <a:rPr lang="cs-CZ" altLang="cs-CZ" sz="2400" u="sng" smtClean="0"/>
              <a:t>3Q 2016</a:t>
            </a:r>
            <a:r>
              <a:rPr lang="cs-CZ" altLang="cs-CZ" sz="2400" smtClean="0"/>
              <a:t> (horní limit LTV 100 % a maximálně </a:t>
            </a:r>
            <a:br>
              <a:rPr lang="cs-CZ" altLang="cs-CZ" sz="2400" smtClean="0"/>
            </a:br>
            <a:r>
              <a:rPr lang="cs-CZ" altLang="cs-CZ" sz="2400" smtClean="0"/>
              <a:t>10 % úvěrů s LTV 90</a:t>
            </a:r>
            <a:r>
              <a:rPr lang="en-US" altLang="cs-CZ" sz="2400" smtClean="0"/>
              <a:t>–</a:t>
            </a:r>
            <a:r>
              <a:rPr lang="cs-CZ" altLang="cs-CZ" sz="2400" smtClean="0"/>
              <a:t>100 %) byly až na výjimky dodržovány. </a:t>
            </a:r>
          </a:p>
          <a:p>
            <a:r>
              <a:rPr lang="cs-CZ" altLang="cs-CZ" sz="2400" smtClean="0"/>
              <a:t>Snížené limity LTV platné </a:t>
            </a:r>
            <a:r>
              <a:rPr lang="cs-CZ" altLang="cs-CZ" sz="2400" u="sng" smtClean="0"/>
              <a:t>od 4Q 2016</a:t>
            </a:r>
            <a:r>
              <a:rPr lang="cs-CZ" altLang="cs-CZ" sz="2400" smtClean="0"/>
              <a:t> (horní limit LTV 95 % </a:t>
            </a:r>
            <a:br>
              <a:rPr lang="cs-CZ" altLang="cs-CZ" sz="2400" smtClean="0"/>
            </a:br>
            <a:r>
              <a:rPr lang="cs-CZ" altLang="cs-CZ" sz="2400" smtClean="0"/>
              <a:t>a maximálně 10 % úvěrů s LTV 85</a:t>
            </a:r>
            <a:r>
              <a:rPr lang="en-US" altLang="cs-CZ" sz="2400" smtClean="0"/>
              <a:t>–</a:t>
            </a:r>
            <a:r>
              <a:rPr lang="cs-CZ" altLang="cs-CZ" sz="2400" smtClean="0"/>
              <a:t>95 %) byly dodržovány v mnohem menší míře.  </a:t>
            </a:r>
            <a:endParaRPr lang="en-US" altLang="cs-CZ" sz="2400" smtClean="0"/>
          </a:p>
        </p:txBody>
      </p:sp>
      <p:pic>
        <p:nvPicPr>
          <p:cNvPr id="3174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925" y="2779713"/>
            <a:ext cx="4140200" cy="40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750" name="Line 8"/>
          <p:cNvSpPr>
            <a:spLocks noChangeShapeType="1"/>
          </p:cNvSpPr>
          <p:nvPr/>
        </p:nvSpPr>
        <p:spPr bwMode="auto">
          <a:xfrm flipV="1">
            <a:off x="5202238" y="3789363"/>
            <a:ext cx="0" cy="8858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1751" name="Line 8"/>
          <p:cNvSpPr>
            <a:spLocks noChangeShapeType="1"/>
          </p:cNvSpPr>
          <p:nvPr/>
        </p:nvSpPr>
        <p:spPr bwMode="auto">
          <a:xfrm flipV="1">
            <a:off x="6137275" y="5156200"/>
            <a:ext cx="0" cy="5048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Zástupný symbol pro číslo snímku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3FA3E28-1756-4244-B707-706727905B0A}" type="slidenum">
              <a:rPr lang="en-CA" altLang="cs-CZ" sz="1200" smtClean="0">
                <a:latin typeface="Arial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CA" altLang="cs-CZ" sz="1200" smtClean="0">
              <a:latin typeface="Arial" charset="0"/>
            </a:endParaRPr>
          </a:p>
        </p:txBody>
      </p:sp>
      <p:sp>
        <p:nvSpPr>
          <p:cNvPr id="32771" name="Zástupný symbol pro obsah 9"/>
          <p:cNvSpPr>
            <a:spLocks noGrp="1"/>
          </p:cNvSpPr>
          <p:nvPr>
            <p:ph idx="1"/>
          </p:nvPr>
        </p:nvSpPr>
        <p:spPr>
          <a:xfrm>
            <a:off x="250825" y="692150"/>
            <a:ext cx="8642350" cy="1585913"/>
          </a:xfrm>
        </p:spPr>
        <p:txBody>
          <a:bodyPr/>
          <a:lstStyle/>
          <a:p>
            <a:r>
              <a:rPr lang="cs-CZ" altLang="cs-CZ" sz="2400" smtClean="0"/>
              <a:t>Výrazné </a:t>
            </a:r>
            <a:r>
              <a:rPr lang="cs-CZ" altLang="cs-CZ" sz="2400" u="sng" smtClean="0"/>
              <a:t>snížení nadlimitního objemu</a:t>
            </a:r>
            <a:r>
              <a:rPr lang="cs-CZ" altLang="cs-CZ" sz="2400" smtClean="0"/>
              <a:t> úvěrů bylo zaznamenáno </a:t>
            </a:r>
            <a:br>
              <a:rPr lang="cs-CZ" altLang="cs-CZ" sz="2400" smtClean="0"/>
            </a:br>
            <a:r>
              <a:rPr lang="cs-CZ" altLang="cs-CZ" sz="2400" u="sng" smtClean="0"/>
              <a:t>v prosinci</a:t>
            </a:r>
            <a:r>
              <a:rPr lang="cs-CZ" altLang="cs-CZ" sz="2400" smtClean="0"/>
              <a:t>, tj. dva měsíce po zahájení platnosti přísnějšího limitu. </a:t>
            </a:r>
          </a:p>
          <a:p>
            <a:r>
              <a:rPr lang="cs-CZ" altLang="cs-CZ" sz="2400" smtClean="0"/>
              <a:t>Postupné snižování limitu LTV vedlo ke zpomalení růstu podílu úvěrů </a:t>
            </a:r>
            <a:br>
              <a:rPr lang="cs-CZ" altLang="cs-CZ" sz="2400" smtClean="0"/>
            </a:br>
            <a:r>
              <a:rPr lang="cs-CZ" altLang="cs-CZ" sz="2400" smtClean="0"/>
              <a:t>s LTV 80–90 % a snížení podílu úvěrů s LTV nad 90 %.</a:t>
            </a:r>
          </a:p>
        </p:txBody>
      </p:sp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420938"/>
            <a:ext cx="3889375" cy="430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435225"/>
            <a:ext cx="4124325" cy="401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74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2200" smtClean="0">
                <a:effectLst/>
              </a:rPr>
              <a:t>Vyhodnocení dodržování Doporučení: limity LTV (2)</a:t>
            </a:r>
            <a:endParaRPr lang="en-US" altLang="cs-CZ" sz="2200" smtClean="0">
              <a:effectLst/>
            </a:endParaRPr>
          </a:p>
        </p:txBody>
      </p:sp>
      <p:sp>
        <p:nvSpPr>
          <p:cNvPr id="32775" name="Line 8"/>
          <p:cNvSpPr>
            <a:spLocks noChangeShapeType="1"/>
          </p:cNvSpPr>
          <p:nvPr/>
        </p:nvSpPr>
        <p:spPr bwMode="auto">
          <a:xfrm flipV="1">
            <a:off x="7386638" y="3213100"/>
            <a:ext cx="2159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>
            <a:off x="7885113" y="4724400"/>
            <a:ext cx="719137" cy="5048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2777" name="Oval 13"/>
          <p:cNvSpPr>
            <a:spLocks noChangeArrowheads="1"/>
          </p:cNvSpPr>
          <p:nvPr/>
        </p:nvSpPr>
        <p:spPr bwMode="auto">
          <a:xfrm>
            <a:off x="3348038" y="2600325"/>
            <a:ext cx="863600" cy="26289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cs-CZ" altLang="cs-CZ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2200" smtClean="0">
                <a:effectLst/>
              </a:rPr>
              <a:t>Částky úvěrů a doba splatnosti úvěrů</a:t>
            </a:r>
            <a:endParaRPr lang="en-US" altLang="cs-CZ" sz="2200" smtClean="0">
              <a:effectLst/>
            </a:endParaRPr>
          </a:p>
        </p:txBody>
      </p:sp>
      <p:sp>
        <p:nvSpPr>
          <p:cNvPr id="33795" name="Zástupný symbol pro číslo snímku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6DEB6C5-99B5-425B-A303-C79958B22CDD}" type="slidenum">
              <a:rPr lang="en-CA" altLang="cs-CZ" sz="1200" smtClean="0">
                <a:latin typeface="Arial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CA" altLang="cs-CZ" sz="1200" smtClean="0">
              <a:latin typeface="Arial" charset="0"/>
            </a:endParaRPr>
          </a:p>
        </p:txBody>
      </p:sp>
      <p:pic>
        <p:nvPicPr>
          <p:cNvPr id="3379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313" y="2163763"/>
            <a:ext cx="4000500" cy="463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797" name="Zástupný symbol pro obsah 9"/>
          <p:cNvSpPr txBox="1">
            <a:spLocks/>
          </p:cNvSpPr>
          <p:nvPr/>
        </p:nvSpPr>
        <p:spPr bwMode="auto">
          <a:xfrm>
            <a:off x="139700" y="765175"/>
            <a:ext cx="8783638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 marL="342900" indent="-342900"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30188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r>
              <a:rPr lang="cs-CZ" altLang="cs-CZ" sz="2400" b="0"/>
              <a:t>Rostou prům. částky úvěrů a ještě rychleji prům. výše jejich zástavní hodnoty (ve 3Q a 4Q 2016 se zvýšila nejvíce u úvěrů s LTV 90–100 %).</a:t>
            </a:r>
          </a:p>
          <a:p>
            <a:r>
              <a:rPr lang="cs-CZ" altLang="cs-CZ" sz="2400" b="0"/>
              <a:t>S růstem prům. výše úvěru klesá úroková sazba („sleva“ za výši úvěru?), limit splatnosti je dodržován. </a:t>
            </a:r>
          </a:p>
        </p:txBody>
      </p:sp>
      <p:pic>
        <p:nvPicPr>
          <p:cNvPr id="337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2565400"/>
            <a:ext cx="4084638" cy="379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83758BB6-A25F-46E7-8F7C-116CE71EA69E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35150" y="76200"/>
            <a:ext cx="6048375" cy="504825"/>
          </a:xfrm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Nastavení horní hranice ukazatele LTV  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34963" y="836613"/>
            <a:ext cx="8351837" cy="5761037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cs-CZ" altLang="cs-CZ" sz="2600" smtClean="0"/>
              <a:t>Doporučení A – dodržování </a:t>
            </a:r>
            <a:r>
              <a:rPr lang="cs-CZ" altLang="cs-CZ" sz="2600" u="sng" smtClean="0"/>
              <a:t>limitů pro hodnoty LTV</a:t>
            </a:r>
            <a:r>
              <a:rPr lang="cs-CZ" altLang="cs-CZ" sz="2600" smtClean="0"/>
              <a:t>:  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r>
              <a:rPr lang="cs-CZ" altLang="cs-CZ" sz="2400" smtClean="0"/>
              <a:t>Dosavadním snižováním limitů LTV reagovala ČNB adekvátně na očekávaný vývoj cen bytů, resp. v souladu s nárůstem jejich odhadovaného nadhodnocení. 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r>
              <a:rPr lang="cs-CZ" altLang="cs-CZ" sz="2400" smtClean="0"/>
              <a:t>V platnosti zůstává </a:t>
            </a:r>
            <a:r>
              <a:rPr lang="cs-CZ" altLang="cs-CZ" sz="2400" u="sng" smtClean="0"/>
              <a:t>nastavení od 1. 4. 2017</a:t>
            </a:r>
            <a:r>
              <a:rPr lang="cs-CZ" altLang="cs-CZ" sz="2400" smtClean="0"/>
              <a:t>: horní limit 90 % a agregátní limit 15 % z objemu nově poskytnutých úvěrů v rozmezích hodnot LTV 80–90 % za čtvrtletí.  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r>
              <a:rPr lang="cs-CZ" altLang="cs-CZ" sz="2400" smtClean="0"/>
              <a:t>Další vyhodnocení adekvátnosti limitů LTV provede ČNB nejpozději v prosinci 2017. 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endParaRPr lang="cs-CZ" altLang="cs-CZ" sz="2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2625725"/>
            <a:ext cx="4002087" cy="411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88" y="2603500"/>
            <a:ext cx="4116387" cy="413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4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6B21F146-4E43-4866-A700-D1D1CFE3B291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3584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35150" y="76200"/>
            <a:ext cx="6048375" cy="504825"/>
          </a:xfrm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LTI a DSTI – vývoj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34963" y="836613"/>
            <a:ext cx="8351837" cy="1223962"/>
          </a:xfrm>
        </p:spPr>
        <p:txBody>
          <a:bodyPr/>
          <a:lstStyle/>
          <a:p>
            <a:pPr marL="342900" lvl="1" indent="-342900">
              <a:lnSpc>
                <a:spcPct val="90000"/>
              </a:lnSpc>
              <a:spcAft>
                <a:spcPts val="300"/>
              </a:spcAft>
              <a:defRPr/>
            </a:pPr>
            <a:r>
              <a:rPr lang="cs-CZ" altLang="cs-CZ" kern="1200" dirty="0" smtClean="0">
                <a:solidFill>
                  <a:schemeClr val="tx1"/>
                </a:solidFill>
                <a:ea typeface="+mn-ea"/>
                <a:cs typeface="+mn-cs"/>
              </a:rPr>
              <a:t>Rozdělení nových úvěrů dle </a:t>
            </a:r>
            <a:r>
              <a:rPr lang="cs-CZ" altLang="cs-CZ" u="sng" kern="1200" dirty="0" smtClean="0">
                <a:solidFill>
                  <a:schemeClr val="tx1"/>
                </a:solidFill>
                <a:ea typeface="+mn-ea"/>
                <a:cs typeface="+mn-cs"/>
              </a:rPr>
              <a:t>LTI a DSTI</a:t>
            </a:r>
            <a:r>
              <a:rPr lang="cs-CZ" altLang="cs-CZ" kern="1200" dirty="0" smtClean="0">
                <a:solidFill>
                  <a:schemeClr val="tx1"/>
                </a:solidFill>
                <a:ea typeface="+mn-ea"/>
                <a:cs typeface="+mn-cs"/>
              </a:rPr>
              <a:t> se v čase </a:t>
            </a:r>
            <a:r>
              <a:rPr lang="cs-CZ" altLang="cs-CZ" kern="1200" dirty="0">
                <a:solidFill>
                  <a:schemeClr val="tx1"/>
                </a:solidFill>
                <a:ea typeface="+mn-ea"/>
                <a:cs typeface="+mn-cs"/>
              </a:rPr>
              <a:t>příliš </a:t>
            </a:r>
            <a:r>
              <a:rPr lang="cs-CZ" altLang="cs-CZ" kern="1200" dirty="0" smtClean="0">
                <a:solidFill>
                  <a:schemeClr val="tx1"/>
                </a:solidFill>
                <a:ea typeface="+mn-ea"/>
                <a:cs typeface="+mn-cs"/>
              </a:rPr>
              <a:t>nemění.</a:t>
            </a:r>
          </a:p>
          <a:p>
            <a:pPr marL="742950" lvl="2" indent="-342900">
              <a:lnSpc>
                <a:spcPct val="90000"/>
              </a:lnSpc>
              <a:spcAft>
                <a:spcPts val="300"/>
              </a:spcAft>
              <a:defRPr/>
            </a:pPr>
            <a:r>
              <a:rPr lang="cs-CZ" altLang="cs-CZ" dirty="0" smtClean="0"/>
              <a:t>Podíl úvěrů s vysokým LTI se v loňské roce mírně zvýšil. </a:t>
            </a:r>
          </a:p>
          <a:p>
            <a:pPr marL="742950" lvl="2" indent="-342900">
              <a:lnSpc>
                <a:spcPct val="90000"/>
              </a:lnSpc>
              <a:spcAft>
                <a:spcPts val="300"/>
              </a:spcAft>
              <a:defRPr/>
            </a:pPr>
            <a:r>
              <a:rPr lang="cs-CZ" altLang="cs-CZ" dirty="0" smtClean="0"/>
              <a:t>Ve </a:t>
            </a:r>
            <a:r>
              <a:rPr lang="cs-CZ" altLang="cs-CZ" dirty="0"/>
              <a:t>2H 2016 se oproti 1H 2016 mírně </a:t>
            </a:r>
            <a:r>
              <a:rPr lang="cs-CZ" altLang="cs-CZ" dirty="0" smtClean="0"/>
              <a:t>zlepšilo rozdělení dle DSTI.</a:t>
            </a:r>
            <a:endParaRPr lang="cs-CZ" altLang="cs-CZ" dirty="0"/>
          </a:p>
          <a:p>
            <a:pPr marL="342900" lvl="1" indent="-342900">
              <a:lnSpc>
                <a:spcPct val="90000"/>
              </a:lnSpc>
              <a:spcAft>
                <a:spcPts val="300"/>
              </a:spcAft>
              <a:defRPr/>
            </a:pPr>
            <a:endParaRPr lang="cs-CZ" altLang="cs-CZ" sz="2400" dirty="0" smtClean="0"/>
          </a:p>
        </p:txBody>
      </p:sp>
      <p:sp>
        <p:nvSpPr>
          <p:cNvPr id="35847" name="Obdélník 1"/>
          <p:cNvSpPr>
            <a:spLocks noChangeArrowheads="1"/>
          </p:cNvSpPr>
          <p:nvPr/>
        </p:nvSpPr>
        <p:spPr bwMode="auto">
          <a:xfrm>
            <a:off x="6948488" y="5084763"/>
            <a:ext cx="1708150" cy="1008062"/>
          </a:xfrm>
          <a:prstGeom prst="rect">
            <a:avLst/>
          </a:prstGeom>
          <a:solidFill>
            <a:schemeClr val="bg1">
              <a:alpha val="0"/>
            </a:schemeClr>
          </a:solidFill>
          <a:ln w="38100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cs-CZ" altLang="cs-CZ" sz="2400" b="0">
              <a:latin typeface="Times New Roman" pitchFamily="18" charset="0"/>
            </a:endParaRPr>
          </a:p>
        </p:txBody>
      </p:sp>
      <p:sp>
        <p:nvSpPr>
          <p:cNvPr id="35848" name="Obdélník 1"/>
          <p:cNvSpPr>
            <a:spLocks noChangeArrowheads="1"/>
          </p:cNvSpPr>
          <p:nvPr/>
        </p:nvSpPr>
        <p:spPr bwMode="auto">
          <a:xfrm>
            <a:off x="2843213" y="4508500"/>
            <a:ext cx="1592262" cy="1584325"/>
          </a:xfrm>
          <a:prstGeom prst="rect">
            <a:avLst/>
          </a:prstGeom>
          <a:solidFill>
            <a:schemeClr val="bg1">
              <a:alpha val="0"/>
            </a:schemeClr>
          </a:solidFill>
          <a:ln w="38100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cs-CZ" altLang="cs-CZ" sz="2400" b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FF3F4E1E-2528-41BE-9293-0F9C228B944D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35150" y="76200"/>
            <a:ext cx="6048375" cy="504825"/>
          </a:xfrm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LTI, DSTI a úrokové sazby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34963" y="836613"/>
            <a:ext cx="8351837" cy="1223962"/>
          </a:xfrm>
        </p:spPr>
        <p:txBody>
          <a:bodyPr/>
          <a:lstStyle/>
          <a:p>
            <a:pPr marL="342900" lvl="1" indent="-342900">
              <a:lnSpc>
                <a:spcPct val="90000"/>
              </a:lnSpc>
              <a:spcAft>
                <a:spcPts val="300"/>
              </a:spcAft>
              <a:defRPr/>
            </a:pPr>
            <a:r>
              <a:rPr lang="cs-CZ" altLang="cs-CZ" kern="1200" dirty="0" smtClean="0">
                <a:solidFill>
                  <a:schemeClr val="tx1"/>
                </a:solidFill>
                <a:ea typeface="+mn-ea"/>
                <a:cs typeface="+mn-cs"/>
              </a:rPr>
              <a:t>Vyšší hodnoty </a:t>
            </a:r>
            <a:r>
              <a:rPr lang="cs-CZ" altLang="cs-CZ" u="sng" kern="1200" dirty="0" smtClean="0">
                <a:solidFill>
                  <a:schemeClr val="tx1"/>
                </a:solidFill>
                <a:ea typeface="+mn-ea"/>
                <a:cs typeface="+mn-cs"/>
              </a:rPr>
              <a:t>LTI</a:t>
            </a:r>
            <a:r>
              <a:rPr lang="cs-CZ" altLang="cs-CZ" kern="1200" dirty="0" smtClean="0">
                <a:solidFill>
                  <a:schemeClr val="tx1"/>
                </a:solidFill>
                <a:ea typeface="+mn-ea"/>
                <a:cs typeface="+mn-cs"/>
              </a:rPr>
              <a:t> se neodráží v úrokových sazbách.</a:t>
            </a:r>
          </a:p>
          <a:p>
            <a:pPr marL="342900" lvl="1" indent="-342900">
              <a:lnSpc>
                <a:spcPct val="90000"/>
              </a:lnSpc>
              <a:spcAft>
                <a:spcPts val="300"/>
              </a:spcAft>
              <a:defRPr/>
            </a:pPr>
            <a:r>
              <a:rPr lang="cs-CZ" altLang="cs-CZ" kern="1200" dirty="0">
                <a:solidFill>
                  <a:schemeClr val="tx1"/>
                </a:solidFill>
                <a:ea typeface="+mn-ea"/>
                <a:cs typeface="+mn-cs"/>
              </a:rPr>
              <a:t>Vyšší hodnoty </a:t>
            </a:r>
            <a:r>
              <a:rPr lang="cs-CZ" altLang="cs-CZ" u="sng" kern="1200" dirty="0" smtClean="0">
                <a:solidFill>
                  <a:schemeClr val="tx1"/>
                </a:solidFill>
                <a:ea typeface="+mn-ea"/>
                <a:cs typeface="+mn-cs"/>
              </a:rPr>
              <a:t>DSTI</a:t>
            </a:r>
            <a:r>
              <a:rPr lang="cs-CZ" altLang="cs-CZ" kern="1200" dirty="0" smtClean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cs-CZ" altLang="cs-CZ" kern="1200" dirty="0">
                <a:solidFill>
                  <a:schemeClr val="tx1"/>
                </a:solidFill>
                <a:ea typeface="+mn-ea"/>
                <a:cs typeface="+mn-cs"/>
              </a:rPr>
              <a:t>se </a:t>
            </a:r>
            <a:r>
              <a:rPr lang="cs-CZ" altLang="cs-CZ" kern="1200" dirty="0" smtClean="0">
                <a:solidFill>
                  <a:schemeClr val="tx1"/>
                </a:solidFill>
                <a:ea typeface="+mn-ea"/>
                <a:cs typeface="+mn-cs"/>
              </a:rPr>
              <a:t>odráží </a:t>
            </a:r>
            <a:r>
              <a:rPr lang="cs-CZ" altLang="cs-CZ" kern="1200" dirty="0">
                <a:solidFill>
                  <a:schemeClr val="tx1"/>
                </a:solidFill>
                <a:ea typeface="+mn-ea"/>
                <a:cs typeface="+mn-cs"/>
              </a:rPr>
              <a:t>v úrokových </a:t>
            </a:r>
            <a:r>
              <a:rPr lang="cs-CZ" altLang="cs-CZ" kern="1200" dirty="0" smtClean="0">
                <a:solidFill>
                  <a:schemeClr val="tx1"/>
                </a:solidFill>
                <a:ea typeface="+mn-ea"/>
                <a:cs typeface="+mn-cs"/>
              </a:rPr>
              <a:t>sazbách až od 40 %</a:t>
            </a:r>
            <a:r>
              <a:rPr lang="cs-CZ" altLang="cs-CZ" dirty="0" smtClean="0"/>
              <a:t>.</a:t>
            </a:r>
            <a:endParaRPr lang="cs-CZ" altLang="cs-CZ" dirty="0"/>
          </a:p>
          <a:p>
            <a:pPr marL="342900" lvl="1" indent="-342900">
              <a:lnSpc>
                <a:spcPct val="90000"/>
              </a:lnSpc>
              <a:spcAft>
                <a:spcPts val="300"/>
              </a:spcAft>
              <a:defRPr/>
            </a:pPr>
            <a:endParaRPr lang="cs-CZ" altLang="cs-CZ" sz="2400" dirty="0" smtClean="0"/>
          </a:p>
        </p:txBody>
      </p:sp>
      <p:pic>
        <p:nvPicPr>
          <p:cNvPr id="36869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316163"/>
            <a:ext cx="4044950" cy="429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áze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236788"/>
            <a:ext cx="4470400" cy="463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E0F42410-5337-4A8A-8690-E7D2762A51F3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35150" y="76200"/>
            <a:ext cx="6048375" cy="504825"/>
          </a:xfrm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Kombinace LTV, LTI a DSTI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704850"/>
            <a:ext cx="8582025" cy="5748338"/>
          </a:xfrm>
        </p:spPr>
        <p:txBody>
          <a:bodyPr/>
          <a:lstStyle/>
          <a:p>
            <a:pPr marL="342900" lvl="1" indent="-342900">
              <a:lnSpc>
                <a:spcPct val="90000"/>
              </a:lnSpc>
              <a:spcAft>
                <a:spcPts val="300"/>
              </a:spcAft>
              <a:defRPr/>
            </a:pPr>
            <a:r>
              <a:rPr lang="cs-CZ" altLang="cs-CZ" kern="1200" dirty="0" smtClean="0">
                <a:solidFill>
                  <a:schemeClr val="tx1"/>
                </a:solidFill>
                <a:ea typeface="+mn-ea"/>
                <a:cs typeface="+mn-cs"/>
              </a:rPr>
              <a:t>Část </a:t>
            </a:r>
            <a:r>
              <a:rPr lang="cs-CZ" altLang="cs-CZ" kern="1200" dirty="0">
                <a:solidFill>
                  <a:schemeClr val="tx1"/>
                </a:solidFill>
                <a:ea typeface="+mn-ea"/>
                <a:cs typeface="+mn-cs"/>
              </a:rPr>
              <a:t>nových </a:t>
            </a:r>
            <a:r>
              <a:rPr lang="cs-CZ" altLang="cs-CZ" kern="1200" dirty="0" smtClean="0">
                <a:solidFill>
                  <a:schemeClr val="tx1"/>
                </a:solidFill>
                <a:ea typeface="+mn-ea"/>
                <a:cs typeface="+mn-cs"/>
              </a:rPr>
              <a:t>úvěrů </a:t>
            </a:r>
            <a:r>
              <a:rPr lang="cs-CZ" altLang="cs-CZ" kern="1200" dirty="0">
                <a:solidFill>
                  <a:schemeClr val="tx1"/>
                </a:solidFill>
                <a:ea typeface="+mn-ea"/>
                <a:cs typeface="+mn-cs"/>
              </a:rPr>
              <a:t>má </a:t>
            </a:r>
            <a:r>
              <a:rPr lang="cs-CZ" altLang="cs-CZ" kern="1200" dirty="0" smtClean="0">
                <a:solidFill>
                  <a:schemeClr val="tx1"/>
                </a:solidFill>
                <a:ea typeface="+mn-ea"/>
                <a:cs typeface="+mn-cs"/>
              </a:rPr>
              <a:t>vysoce rizikové </a:t>
            </a:r>
            <a:r>
              <a:rPr lang="cs-CZ" altLang="cs-CZ" kern="1200" dirty="0">
                <a:solidFill>
                  <a:schemeClr val="tx1"/>
                </a:solidFill>
                <a:ea typeface="+mn-ea"/>
                <a:cs typeface="+mn-cs"/>
              </a:rPr>
              <a:t>charakteristiky týkající se </a:t>
            </a:r>
            <a:r>
              <a:rPr lang="cs-CZ" altLang="cs-CZ" u="sng" kern="1200" dirty="0">
                <a:solidFill>
                  <a:schemeClr val="tx1"/>
                </a:solidFill>
                <a:ea typeface="+mn-ea"/>
                <a:cs typeface="+mn-cs"/>
              </a:rPr>
              <a:t>schopnosti klienta splácet úvěr v nepříznivé ekonomické </a:t>
            </a:r>
            <a:r>
              <a:rPr lang="cs-CZ" altLang="cs-CZ" u="sng" kern="1200" dirty="0" smtClean="0">
                <a:solidFill>
                  <a:schemeClr val="tx1"/>
                </a:solidFill>
                <a:ea typeface="+mn-ea"/>
                <a:cs typeface="+mn-cs"/>
              </a:rPr>
              <a:t>situaci</a:t>
            </a:r>
            <a:r>
              <a:rPr lang="cs-CZ" altLang="cs-CZ" kern="1200" dirty="0" smtClean="0">
                <a:solidFill>
                  <a:schemeClr val="tx1"/>
                </a:solidFill>
                <a:ea typeface="+mn-ea"/>
                <a:cs typeface="+mn-cs"/>
              </a:rPr>
              <a:t>. </a:t>
            </a:r>
            <a:endParaRPr lang="cs-CZ" altLang="cs-CZ" kern="1200" dirty="0">
              <a:solidFill>
                <a:schemeClr val="tx1"/>
              </a:solidFill>
              <a:ea typeface="+mn-ea"/>
              <a:cs typeface="+mn-cs"/>
            </a:endParaRPr>
          </a:p>
          <a:p>
            <a:pPr marL="342900" lvl="1" indent="-342900">
              <a:lnSpc>
                <a:spcPct val="90000"/>
              </a:lnSpc>
              <a:spcAft>
                <a:spcPts val="300"/>
              </a:spcAft>
              <a:defRPr/>
            </a:pPr>
            <a:endParaRPr lang="cs-CZ" altLang="cs-CZ" sz="2400" dirty="0" smtClean="0"/>
          </a:p>
        </p:txBody>
      </p:sp>
      <p:pic>
        <p:nvPicPr>
          <p:cNvPr id="37893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25" y="2133600"/>
            <a:ext cx="4105275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032000"/>
            <a:ext cx="4038600" cy="482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132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87198CC4-7892-40B2-B9B2-72966F667F4F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35150" y="76200"/>
            <a:ext cx="6048375" cy="504825"/>
          </a:xfrm>
          <a:noFill/>
        </p:spPr>
        <p:txBody>
          <a:bodyPr/>
          <a:lstStyle/>
          <a:p>
            <a:r>
              <a:rPr lang="cs-CZ" altLang="cs-CZ" sz="2200" dirty="0" smtClean="0">
                <a:effectLst/>
              </a:rPr>
              <a:t>Kombinace vysokých hodnot LTI a DSTI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704850"/>
            <a:ext cx="8582025" cy="5748338"/>
          </a:xfrm>
        </p:spPr>
        <p:txBody>
          <a:bodyPr/>
          <a:lstStyle/>
          <a:p>
            <a:pPr marL="342900" lvl="1" indent="-342900">
              <a:lnSpc>
                <a:spcPct val="90000"/>
              </a:lnSpc>
              <a:spcAft>
                <a:spcPts val="300"/>
              </a:spcAft>
              <a:defRPr/>
            </a:pPr>
            <a:r>
              <a:rPr lang="cs-CZ" altLang="cs-CZ" kern="1200" dirty="0" smtClean="0">
                <a:solidFill>
                  <a:schemeClr val="tx1"/>
                </a:solidFill>
                <a:ea typeface="+mn-ea"/>
                <a:cs typeface="+mn-cs"/>
              </a:rPr>
              <a:t>Část </a:t>
            </a:r>
            <a:r>
              <a:rPr lang="cs-CZ" altLang="cs-CZ" kern="1200" dirty="0">
                <a:solidFill>
                  <a:schemeClr val="tx1"/>
                </a:solidFill>
                <a:ea typeface="+mn-ea"/>
                <a:cs typeface="+mn-cs"/>
              </a:rPr>
              <a:t>nových </a:t>
            </a:r>
            <a:r>
              <a:rPr lang="cs-CZ" altLang="cs-CZ" kern="1200" dirty="0" smtClean="0">
                <a:solidFill>
                  <a:schemeClr val="tx1"/>
                </a:solidFill>
                <a:ea typeface="+mn-ea"/>
                <a:cs typeface="+mn-cs"/>
              </a:rPr>
              <a:t>úvěrů má </a:t>
            </a:r>
            <a:r>
              <a:rPr lang="cs-CZ" altLang="cs-CZ" u="sng" kern="1200" dirty="0" smtClean="0">
                <a:solidFill>
                  <a:schemeClr val="tx1"/>
                </a:solidFill>
                <a:ea typeface="+mn-ea"/>
                <a:cs typeface="+mn-cs"/>
              </a:rPr>
              <a:t>souběžně vysoké hodnoty</a:t>
            </a:r>
            <a:r>
              <a:rPr lang="cs-CZ" altLang="cs-CZ" kern="1200" dirty="0" smtClean="0">
                <a:solidFill>
                  <a:schemeClr val="tx1"/>
                </a:solidFill>
                <a:ea typeface="+mn-ea"/>
                <a:cs typeface="+mn-cs"/>
              </a:rPr>
              <a:t> obou ukazatelů týkajících </a:t>
            </a:r>
            <a:r>
              <a:rPr lang="cs-CZ" altLang="cs-CZ" kern="1200" dirty="0">
                <a:solidFill>
                  <a:schemeClr val="tx1"/>
                </a:solidFill>
                <a:ea typeface="+mn-ea"/>
                <a:cs typeface="+mn-cs"/>
              </a:rPr>
              <a:t>se schopnosti klienta splácet úvěr v nepříznivé ekonomické </a:t>
            </a:r>
            <a:r>
              <a:rPr lang="cs-CZ" altLang="cs-CZ" kern="1200" dirty="0" smtClean="0">
                <a:solidFill>
                  <a:schemeClr val="tx1"/>
                </a:solidFill>
                <a:ea typeface="+mn-ea"/>
                <a:cs typeface="+mn-cs"/>
              </a:rPr>
              <a:t>situaci. </a:t>
            </a:r>
            <a:endParaRPr lang="cs-CZ" altLang="cs-CZ" kern="1200" dirty="0">
              <a:solidFill>
                <a:schemeClr val="tx1"/>
              </a:solidFill>
              <a:ea typeface="+mn-ea"/>
              <a:cs typeface="+mn-cs"/>
            </a:endParaRPr>
          </a:p>
          <a:p>
            <a:pPr marL="342900" lvl="1" indent="-342900">
              <a:lnSpc>
                <a:spcPct val="90000"/>
              </a:lnSpc>
              <a:spcAft>
                <a:spcPts val="300"/>
              </a:spcAft>
              <a:defRPr/>
            </a:pPr>
            <a:endParaRPr lang="cs-CZ" altLang="cs-CZ" sz="2400" dirty="0" smtClean="0"/>
          </a:p>
        </p:txBody>
      </p:sp>
      <p:pic>
        <p:nvPicPr>
          <p:cNvPr id="3789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043113"/>
            <a:ext cx="5000625" cy="442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894" name="Obdélník 1"/>
          <p:cNvSpPr>
            <a:spLocks noChangeArrowheads="1"/>
          </p:cNvSpPr>
          <p:nvPr/>
        </p:nvSpPr>
        <p:spPr bwMode="auto">
          <a:xfrm>
            <a:off x="4859338" y="2708275"/>
            <a:ext cx="1622425" cy="1081088"/>
          </a:xfrm>
          <a:prstGeom prst="rect">
            <a:avLst/>
          </a:prstGeom>
          <a:solidFill>
            <a:schemeClr val="bg1">
              <a:alpha val="0"/>
            </a:schemeClr>
          </a:solidFill>
          <a:ln w="38100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cs-CZ" altLang="cs-CZ" sz="2400" b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7CB4BD2D-A503-4ED7-8DF8-D30AF4E1F804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19250" y="76200"/>
            <a:ext cx="6481763" cy="504825"/>
          </a:xfrm>
          <a:noFill/>
        </p:spPr>
        <p:txBody>
          <a:bodyPr/>
          <a:lstStyle/>
          <a:p>
            <a:r>
              <a:rPr lang="cs-CZ" altLang="cs-CZ" sz="2200" dirty="0" smtClean="0">
                <a:effectLst/>
              </a:rPr>
              <a:t>LTI a DSTI podle umístění úvěrované nemovitosti (1)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36613"/>
            <a:ext cx="8435975" cy="1214437"/>
          </a:xfrm>
        </p:spPr>
        <p:txBody>
          <a:bodyPr/>
          <a:lstStyle/>
          <a:p>
            <a:r>
              <a:rPr lang="cs-CZ" altLang="cs-CZ" sz="2600" smtClean="0"/>
              <a:t>Rizikovější profil z hlediska LTI a DSTI mají úvěry poskytované v Praze než ve zbytku ČR. </a:t>
            </a:r>
            <a:endParaRPr lang="cs-CZ" altLang="cs-CZ" sz="2200" smtClean="0"/>
          </a:p>
          <a:p>
            <a:endParaRPr lang="cs-CZ" altLang="cs-CZ" smtClean="0"/>
          </a:p>
        </p:txBody>
      </p:sp>
      <p:graphicFrame>
        <p:nvGraphicFramePr>
          <p:cNvPr id="691205" name="Group 5"/>
          <p:cNvGraphicFramePr>
            <a:graphicFrameLocks noGrp="1"/>
          </p:cNvGraphicFramePr>
          <p:nvPr/>
        </p:nvGraphicFramePr>
        <p:xfrm>
          <a:off x="1789113" y="-434975"/>
          <a:ext cx="600075" cy="457200"/>
        </p:xfrm>
        <a:graphic>
          <a:graphicData uri="http://schemas.openxmlformats.org/drawingml/2006/table">
            <a:tbl>
              <a:tblPr/>
              <a:tblGrid>
                <a:gridCol w="600075"/>
              </a:tblGrid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endParaRPr kumimoji="0" lang="cs-C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8135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152579"/>
            <a:ext cx="4596234" cy="4480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186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7CB4BD2D-A503-4ED7-8DF8-D30AF4E1F804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19250" y="76200"/>
            <a:ext cx="6481763" cy="504825"/>
          </a:xfrm>
          <a:noFill/>
        </p:spPr>
        <p:txBody>
          <a:bodyPr/>
          <a:lstStyle/>
          <a:p>
            <a:r>
              <a:rPr lang="cs-CZ" altLang="cs-CZ" sz="2200" dirty="0">
                <a:effectLst/>
              </a:rPr>
              <a:t>LTI a DSTI podle umístění úvěrované nemovitosti </a:t>
            </a:r>
            <a:r>
              <a:rPr lang="cs-CZ" altLang="cs-CZ" sz="2200" dirty="0" smtClean="0">
                <a:effectLst/>
              </a:rPr>
              <a:t>(2)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36613"/>
            <a:ext cx="8435975" cy="1214437"/>
          </a:xfrm>
        </p:spPr>
        <p:txBody>
          <a:bodyPr/>
          <a:lstStyle/>
          <a:p>
            <a:r>
              <a:rPr lang="cs-CZ" altLang="cs-CZ" sz="2600" smtClean="0"/>
              <a:t>Rizikovější profil z hlediska LTI a DSTI mají úvěry poskytované v Praze než ve zbytku ČR. </a:t>
            </a:r>
            <a:endParaRPr lang="cs-CZ" altLang="cs-CZ" sz="2200" smtClean="0"/>
          </a:p>
          <a:p>
            <a:endParaRPr lang="cs-CZ" altLang="cs-CZ" smtClean="0"/>
          </a:p>
        </p:txBody>
      </p:sp>
      <p:graphicFrame>
        <p:nvGraphicFramePr>
          <p:cNvPr id="691205" name="Group 5"/>
          <p:cNvGraphicFramePr>
            <a:graphicFrameLocks noGrp="1"/>
          </p:cNvGraphicFramePr>
          <p:nvPr/>
        </p:nvGraphicFramePr>
        <p:xfrm>
          <a:off x="1789113" y="-434975"/>
          <a:ext cx="600075" cy="457200"/>
        </p:xfrm>
        <a:graphic>
          <a:graphicData uri="http://schemas.openxmlformats.org/drawingml/2006/table">
            <a:tbl>
              <a:tblPr/>
              <a:tblGrid>
                <a:gridCol w="600075"/>
              </a:tblGrid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endParaRPr kumimoji="0" lang="cs-C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38780"/>
            <a:ext cx="4464496" cy="4186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278" y="1938778"/>
            <a:ext cx="4446722" cy="4169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662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7CB4BD2D-A503-4ED7-8DF8-D30AF4E1F804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19250" y="76200"/>
            <a:ext cx="6481763" cy="504825"/>
          </a:xfrm>
          <a:noFill/>
        </p:spPr>
        <p:txBody>
          <a:bodyPr/>
          <a:lstStyle/>
          <a:p>
            <a:r>
              <a:rPr lang="cs-CZ" altLang="cs-CZ" sz="2200" dirty="0">
                <a:effectLst/>
              </a:rPr>
              <a:t>LTI a DSTI </a:t>
            </a:r>
            <a:r>
              <a:rPr lang="cs-CZ" altLang="cs-CZ" sz="2200" dirty="0" smtClean="0">
                <a:effectLst/>
              </a:rPr>
              <a:t>a věk žadatelů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36613"/>
            <a:ext cx="8435975" cy="1214437"/>
          </a:xfrm>
        </p:spPr>
        <p:txBody>
          <a:bodyPr/>
          <a:lstStyle/>
          <a:p>
            <a:r>
              <a:rPr lang="cs-CZ" altLang="cs-CZ" sz="2600" dirty="0" smtClean="0"/>
              <a:t>Z hlediska věku žadatelů není v rozdělení LTI a DSTI jasný vzor s výjimkou nárůstu věku u úvěrů s nejvyššími hodnotami. </a:t>
            </a:r>
          </a:p>
          <a:p>
            <a:pPr lvl="1"/>
            <a:endParaRPr lang="cs-CZ" altLang="cs-CZ" sz="2000" dirty="0" smtClean="0"/>
          </a:p>
          <a:p>
            <a:endParaRPr lang="cs-CZ" altLang="cs-CZ" dirty="0" smtClean="0"/>
          </a:p>
        </p:txBody>
      </p:sp>
      <p:graphicFrame>
        <p:nvGraphicFramePr>
          <p:cNvPr id="691205" name="Group 5"/>
          <p:cNvGraphicFramePr>
            <a:graphicFrameLocks noGrp="1"/>
          </p:cNvGraphicFramePr>
          <p:nvPr/>
        </p:nvGraphicFramePr>
        <p:xfrm>
          <a:off x="1789113" y="-434975"/>
          <a:ext cx="600075" cy="457200"/>
        </p:xfrm>
        <a:graphic>
          <a:graphicData uri="http://schemas.openxmlformats.org/drawingml/2006/table">
            <a:tbl>
              <a:tblPr/>
              <a:tblGrid>
                <a:gridCol w="600075"/>
              </a:tblGrid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endParaRPr kumimoji="0" lang="cs-C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92292"/>
            <a:ext cx="4392488" cy="4118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192291"/>
            <a:ext cx="4258816" cy="3993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218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D19E6095-78DA-4BFE-9B73-716F750A3DF6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19250" y="76200"/>
            <a:ext cx="6408738" cy="504825"/>
          </a:xfrm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Změny v Doporučení v oblasti LTI/DTI, DSTI   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34963" y="765175"/>
            <a:ext cx="8351837" cy="5508625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cs-CZ" altLang="cs-CZ" sz="2600" smtClean="0"/>
              <a:t>Doporučení B – hodnocení schopnosti klienta splácet a odolat zvýšené zátěži:  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r>
              <a:rPr lang="pl-PL" altLang="cs-CZ" sz="2400" smtClean="0"/>
              <a:t>Horní hranici ukazatelů DTI či DSTI prozatím ČNB </a:t>
            </a:r>
            <a:r>
              <a:rPr lang="pl-PL" altLang="cs-CZ" sz="2400" u="sng" smtClean="0"/>
              <a:t>nestanovuje</a:t>
            </a:r>
            <a:r>
              <a:rPr lang="pl-PL" altLang="cs-CZ" sz="2400" smtClean="0"/>
              <a:t>.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pl-PL" altLang="cs-CZ" sz="2600" smtClean="0"/>
              <a:t>Poskytovatelé by měli </a:t>
            </a:r>
            <a:r>
              <a:rPr lang="pl-PL" altLang="cs-CZ" sz="2600" u="sng" smtClean="0"/>
              <a:t>sledovat ukazatele DTI a DSTI</a:t>
            </a:r>
            <a:r>
              <a:rPr lang="pl-PL" altLang="cs-CZ" sz="2600" smtClean="0"/>
              <a:t>, stanovovat si pro ně interní limity a na jejich základě obezřetně posuzovat žádosti o úvěr.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r>
              <a:rPr lang="pl-PL" altLang="cs-CZ" sz="2400" u="sng" smtClean="0"/>
              <a:t>Obzvláště obezřetně</a:t>
            </a:r>
            <a:r>
              <a:rPr lang="pl-PL" altLang="cs-CZ" sz="2400" smtClean="0"/>
              <a:t> by poskytovatelé měli posuzovat žádosti o poskytnutí úvěru u žadatelů, u nichž by ukazatel DTI přesáhl hodnotu 8 a ukazatel DSTI úroveň 40 % (zejména u úvěrů s vysokým LTV, které jsou předmětem agregátního 15% limitu).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r>
              <a:rPr lang="cs-CZ" altLang="cs-CZ" sz="2400" smtClean="0"/>
              <a:t>Zátěžové testy domácností a citlivostní analýzy indikují u takových úvěrů vysoké riziko napříč příjmovými kategoriemi dlužníků.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r>
              <a:rPr lang="cs-CZ" altLang="cs-CZ" sz="2400" smtClean="0"/>
              <a:t>Při DSTI nad 40 % dlužníci zpravidla </a:t>
            </a:r>
            <a:r>
              <a:rPr lang="cs-CZ" altLang="cs-CZ" sz="2400" u="sng" smtClean="0"/>
              <a:t>nedisponují dostatečnou finanční rezervou</a:t>
            </a:r>
            <a:r>
              <a:rPr lang="cs-CZ" altLang="cs-CZ" sz="2400" smtClean="0"/>
              <a:t> pro zachování schopnosti splácet úvěr v případě nepříznivých změn v jejich příjmové situaci nebo v úrovni úrokových sazeb.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16FC0584-0699-44E8-9735-0151D5ABB0C4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Zátěžový test domácností (stavy úvěrů)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765175"/>
            <a:ext cx="8785225" cy="5616575"/>
          </a:xfrm>
        </p:spPr>
        <p:txBody>
          <a:bodyPr/>
          <a:lstStyle/>
          <a:p>
            <a:r>
              <a:rPr lang="cs-CZ" altLang="cs-CZ" sz="2600" smtClean="0"/>
              <a:t>Zátěžový test domácností se zaměřuje na </a:t>
            </a:r>
            <a:r>
              <a:rPr lang="cs-CZ" altLang="cs-CZ" sz="2600" u="sng" smtClean="0"/>
              <a:t>riziko předluženosti</a:t>
            </a:r>
            <a:r>
              <a:rPr lang="cs-CZ" altLang="cs-CZ" sz="2600" smtClean="0"/>
              <a:t> domácností. </a:t>
            </a:r>
          </a:p>
          <a:p>
            <a:pPr lvl="1"/>
            <a:r>
              <a:rPr lang="cs-CZ" altLang="cs-CZ" sz="2400" smtClean="0"/>
              <a:t>Předlužeností  se rozumí </a:t>
            </a:r>
            <a:r>
              <a:rPr lang="cs-CZ" altLang="cs-CZ" sz="2400" u="sng" smtClean="0"/>
              <a:t>zvýšená pravděpodobnost</a:t>
            </a:r>
            <a:r>
              <a:rPr lang="cs-CZ" altLang="cs-CZ" sz="2400" smtClean="0"/>
              <a:t>, že se domácnost dostane do </a:t>
            </a:r>
            <a:r>
              <a:rPr lang="cs-CZ" altLang="cs-CZ" sz="2400" u="sng" smtClean="0"/>
              <a:t>prodlení se splácením</a:t>
            </a:r>
            <a:r>
              <a:rPr lang="cs-CZ" altLang="cs-CZ" sz="2400" smtClean="0"/>
              <a:t> svých závazků.</a:t>
            </a:r>
          </a:p>
          <a:p>
            <a:pPr lvl="1"/>
            <a:r>
              <a:rPr lang="cs-CZ" altLang="cs-CZ" sz="2400" smtClean="0"/>
              <a:t>Je posuzována na základě </a:t>
            </a:r>
            <a:r>
              <a:rPr lang="cs-CZ" altLang="cs-CZ" sz="2400" u="sng" smtClean="0"/>
              <a:t>finanční rezervy</a:t>
            </a:r>
            <a:r>
              <a:rPr lang="cs-CZ" altLang="cs-CZ" sz="2400" smtClean="0"/>
              <a:t>, což jsou čisté měsíční příjmy domácností po odečtení nezbytných výdajů a splátek úvěrů.</a:t>
            </a:r>
          </a:p>
          <a:p>
            <a:pPr lvl="1"/>
            <a:r>
              <a:rPr lang="cs-CZ" altLang="cs-CZ" sz="2400" smtClean="0"/>
              <a:t>Domácnost je označena jako </a:t>
            </a:r>
            <a:r>
              <a:rPr lang="cs-CZ" altLang="cs-CZ" sz="2400" u="sng" smtClean="0"/>
              <a:t>předlužená</a:t>
            </a:r>
            <a:r>
              <a:rPr lang="cs-CZ" altLang="cs-CZ" sz="2400" smtClean="0"/>
              <a:t>, pokud je její </a:t>
            </a:r>
            <a:r>
              <a:rPr lang="cs-CZ" altLang="cs-CZ" sz="2400" u="sng" smtClean="0"/>
              <a:t>finanční rezerva</a:t>
            </a:r>
            <a:r>
              <a:rPr lang="cs-CZ" altLang="cs-CZ" sz="2400" smtClean="0"/>
              <a:t> po aplikaci zvoleného scénáře </a:t>
            </a:r>
            <a:r>
              <a:rPr lang="cs-CZ" altLang="cs-CZ" sz="2400" u="sng" smtClean="0"/>
              <a:t>záporná</a:t>
            </a:r>
            <a:r>
              <a:rPr lang="cs-CZ" altLang="cs-CZ" sz="2400" smtClean="0"/>
              <a:t>.</a:t>
            </a:r>
          </a:p>
          <a:p>
            <a:r>
              <a:rPr lang="cs-CZ" altLang="cs-CZ" sz="2600" smtClean="0"/>
              <a:t>Domácnosti jsou vystaveny </a:t>
            </a:r>
            <a:r>
              <a:rPr lang="cs-CZ" altLang="cs-CZ" sz="2600" i="1" smtClean="0"/>
              <a:t>Zesílenému nepříznivému scénáři</a:t>
            </a:r>
            <a:r>
              <a:rPr lang="cs-CZ" altLang="cs-CZ" sz="2600" smtClean="0"/>
              <a:t>:</a:t>
            </a:r>
          </a:p>
          <a:p>
            <a:pPr lvl="1"/>
            <a:r>
              <a:rPr lang="cs-CZ" altLang="cs-CZ" sz="2400" i="1" smtClean="0"/>
              <a:t>Nepříznivý scénář</a:t>
            </a:r>
            <a:r>
              <a:rPr lang="cs-CZ" altLang="cs-CZ" sz="2400" smtClean="0"/>
              <a:t> doplněný o nárůst úrokových sazeb z úvěrů o 3 p.b.</a:t>
            </a:r>
          </a:p>
        </p:txBody>
      </p:sp>
      <p:graphicFrame>
        <p:nvGraphicFramePr>
          <p:cNvPr id="691205" name="Group 5"/>
          <p:cNvGraphicFramePr>
            <a:graphicFrameLocks noGrp="1"/>
          </p:cNvGraphicFramePr>
          <p:nvPr/>
        </p:nvGraphicFramePr>
        <p:xfrm>
          <a:off x="1789113" y="-434975"/>
          <a:ext cx="600075" cy="457200"/>
        </p:xfrm>
        <a:graphic>
          <a:graphicData uri="http://schemas.openxmlformats.org/drawingml/2006/table">
            <a:tbl>
              <a:tblPr/>
              <a:tblGrid>
                <a:gridCol w="600075"/>
              </a:tblGrid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endParaRPr kumimoji="0" lang="cs-C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5D13541C-46A9-43E6-85D0-80C19BBCC169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47813" y="76200"/>
            <a:ext cx="6769100" cy="504825"/>
          </a:xfrm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Zátěžový test domácností (stavy úvěrů) – výsledky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765175"/>
            <a:ext cx="8785225" cy="1223963"/>
          </a:xfrm>
        </p:spPr>
        <p:txBody>
          <a:bodyPr/>
          <a:lstStyle/>
          <a:p>
            <a:r>
              <a:rPr lang="cs-CZ" altLang="cs-CZ" sz="2600" smtClean="0"/>
              <a:t>Po aplikaci </a:t>
            </a:r>
            <a:r>
              <a:rPr lang="cs-CZ" altLang="cs-CZ" sz="2600" i="1" smtClean="0"/>
              <a:t>Zesíleného nepříznivého scénáře </a:t>
            </a:r>
            <a:r>
              <a:rPr lang="cs-CZ" altLang="cs-CZ" sz="2600" smtClean="0"/>
              <a:t>činí podíl předlužených domácností na konci roku 2017 necelých 9 %. </a:t>
            </a:r>
          </a:p>
        </p:txBody>
      </p:sp>
      <p:graphicFrame>
        <p:nvGraphicFramePr>
          <p:cNvPr id="691205" name="Group 5"/>
          <p:cNvGraphicFramePr>
            <a:graphicFrameLocks noGrp="1"/>
          </p:cNvGraphicFramePr>
          <p:nvPr/>
        </p:nvGraphicFramePr>
        <p:xfrm>
          <a:off x="1789113" y="-434975"/>
          <a:ext cx="600075" cy="457200"/>
        </p:xfrm>
        <a:graphic>
          <a:graphicData uri="http://schemas.openxmlformats.org/drawingml/2006/table">
            <a:tbl>
              <a:tblPr/>
              <a:tblGrid>
                <a:gridCol w="600075"/>
              </a:tblGrid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endParaRPr kumimoji="0" lang="cs-C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0967" name="Rectangle 5"/>
          <p:cNvSpPr>
            <a:spLocks noChangeArrowheads="1"/>
          </p:cNvSpPr>
          <p:nvPr/>
        </p:nvSpPr>
        <p:spPr bwMode="auto">
          <a:xfrm>
            <a:off x="107950" y="1916113"/>
            <a:ext cx="4335463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 marL="342900" indent="-342900"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1363" indent="-284163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741363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lvl="1"/>
            <a:r>
              <a:rPr lang="cs-CZ" altLang="cs-CZ" sz="2400" b="0"/>
              <a:t>U skupiny s </a:t>
            </a:r>
            <a:r>
              <a:rPr lang="cs-CZ" altLang="cs-CZ" sz="2400" b="0" u="sng"/>
              <a:t>čistým příjmem do 25 tis. Kč</a:t>
            </a:r>
            <a:r>
              <a:rPr lang="cs-CZ" altLang="cs-CZ" sz="2400" b="0"/>
              <a:t> je tento podíl necelých 16 %, což se týká zejména domácností s hypotečním úvěrem.</a:t>
            </a:r>
          </a:p>
          <a:p>
            <a:pPr lvl="1">
              <a:lnSpc>
                <a:spcPct val="90000"/>
              </a:lnSpc>
            </a:pPr>
            <a:endParaRPr lang="cs-CZ" altLang="cs-CZ" sz="2200" b="0"/>
          </a:p>
          <a:p>
            <a:pPr>
              <a:lnSpc>
                <a:spcPct val="90000"/>
              </a:lnSpc>
            </a:pPr>
            <a:endParaRPr lang="cs-CZ" altLang="cs-CZ" sz="2200" b="0"/>
          </a:p>
        </p:txBody>
      </p:sp>
      <p:pic>
        <p:nvPicPr>
          <p:cNvPr id="40968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14500"/>
            <a:ext cx="4005263" cy="501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D475C65E-A26C-4A32-B775-CE969E29C5EB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Zátěžový test domácností (stavy úvěrů) – vliv DSTI 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765175"/>
            <a:ext cx="8893175" cy="1223963"/>
          </a:xfrm>
        </p:spPr>
        <p:txBody>
          <a:bodyPr/>
          <a:lstStyle/>
          <a:p>
            <a:r>
              <a:rPr lang="cs-CZ" altLang="cs-CZ" sz="2600" smtClean="0"/>
              <a:t>Podíl předlužených domácností s DSTI nad 40 % je vysoký už před aplikací zátěže, po ní </a:t>
            </a:r>
            <a:r>
              <a:rPr lang="cs-CZ" altLang="cs-CZ" sz="2600" u="sng" smtClean="0"/>
              <a:t>narůstá ve všech příjmových skupinách</a:t>
            </a:r>
            <a:r>
              <a:rPr lang="cs-CZ" altLang="cs-CZ" sz="2600" smtClean="0"/>
              <a:t>. </a:t>
            </a:r>
          </a:p>
          <a:p>
            <a:endParaRPr lang="cs-CZ" altLang="cs-CZ" sz="2200" smtClean="0"/>
          </a:p>
          <a:p>
            <a:endParaRPr lang="cs-CZ" altLang="cs-CZ" smtClean="0"/>
          </a:p>
        </p:txBody>
      </p:sp>
      <p:graphicFrame>
        <p:nvGraphicFramePr>
          <p:cNvPr id="691205" name="Group 5"/>
          <p:cNvGraphicFramePr>
            <a:graphicFrameLocks noGrp="1"/>
          </p:cNvGraphicFramePr>
          <p:nvPr/>
        </p:nvGraphicFramePr>
        <p:xfrm>
          <a:off x="1789113" y="-434975"/>
          <a:ext cx="600075" cy="457200"/>
        </p:xfrm>
        <a:graphic>
          <a:graphicData uri="http://schemas.openxmlformats.org/drawingml/2006/table">
            <a:tbl>
              <a:tblPr/>
              <a:tblGrid>
                <a:gridCol w="600075"/>
              </a:tblGrid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endParaRPr kumimoji="0" lang="cs-C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199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613" y="1719263"/>
            <a:ext cx="4059237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9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41488"/>
            <a:ext cx="401955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D0AEED29-911D-4935-A918-6BA7EFD4AF8D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63713" y="76200"/>
            <a:ext cx="6119812" cy="504825"/>
          </a:xfrm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Citlivostní analýza (pro nové úvěry) – finanční rezerva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765175"/>
            <a:ext cx="8785225" cy="1223963"/>
          </a:xfrm>
        </p:spPr>
        <p:txBody>
          <a:bodyPr/>
          <a:lstStyle/>
          <a:p>
            <a:r>
              <a:rPr lang="cs-CZ" altLang="cs-CZ" sz="2600" smtClean="0"/>
              <a:t>Pro posouzení rizikovosti nových úvěrů byl proveden výpočet </a:t>
            </a:r>
            <a:r>
              <a:rPr lang="cs-CZ" altLang="cs-CZ" sz="2600" u="sng" smtClean="0"/>
              <a:t>finanční rezervy při splácení úvěru v zátěžové situaci</a:t>
            </a:r>
            <a:r>
              <a:rPr lang="cs-CZ" altLang="cs-CZ" sz="2600" smtClean="0"/>
              <a:t> (FR</a:t>
            </a:r>
            <a:r>
              <a:rPr lang="cs-CZ" altLang="cs-CZ" sz="2600" baseline="-25000" smtClean="0"/>
              <a:t>S</a:t>
            </a:r>
            <a:r>
              <a:rPr lang="cs-CZ" altLang="cs-CZ" sz="2600" smtClean="0"/>
              <a:t>).</a:t>
            </a:r>
          </a:p>
          <a:p>
            <a:endParaRPr lang="cs-CZ" altLang="cs-CZ" smtClean="0"/>
          </a:p>
        </p:txBody>
      </p:sp>
      <p:graphicFrame>
        <p:nvGraphicFramePr>
          <p:cNvPr id="691205" name="Group 5"/>
          <p:cNvGraphicFramePr>
            <a:graphicFrameLocks noGrp="1"/>
          </p:cNvGraphicFramePr>
          <p:nvPr/>
        </p:nvGraphicFramePr>
        <p:xfrm>
          <a:off x="1789113" y="-434975"/>
          <a:ext cx="600075" cy="457200"/>
        </p:xfrm>
        <a:graphic>
          <a:graphicData uri="http://schemas.openxmlformats.org/drawingml/2006/table">
            <a:tbl>
              <a:tblPr/>
              <a:tblGrid>
                <a:gridCol w="600075"/>
              </a:tblGrid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endParaRPr kumimoji="0" lang="cs-C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015" name="Rectangle 3"/>
          <p:cNvSpPr>
            <a:spLocks noChangeArrowheads="1"/>
          </p:cNvSpPr>
          <p:nvPr/>
        </p:nvSpPr>
        <p:spPr bwMode="auto">
          <a:xfrm>
            <a:off x="-73025" y="1684338"/>
            <a:ext cx="8605838" cy="394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>
            <a:spAutoFit/>
          </a:bodyPr>
          <a:lstStyle>
            <a:lvl1pPr marL="342900" indent="-342900"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30188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lvl="1"/>
            <a:r>
              <a:rPr lang="cs-CZ" altLang="cs-CZ" sz="2400" b="0" dirty="0"/>
              <a:t>FR</a:t>
            </a:r>
            <a:r>
              <a:rPr lang="cs-CZ" altLang="cs-CZ" sz="2400" b="0" baseline="-25000" dirty="0"/>
              <a:t>S </a:t>
            </a:r>
            <a:r>
              <a:rPr lang="cs-CZ" altLang="cs-CZ" sz="2400" b="0" dirty="0"/>
              <a:t>představují měsíční čisté příjmy, které spotřebiteli zbydou po odečtení nezbytných nákladů (součet životního minima dle MPSV a nákladů na údržbu pořizované nemovitosti ve výši 1,5 % hodnoty zajištění) a splátek souvisejících </a:t>
            </a:r>
            <a:r>
              <a:rPr lang="cs-CZ" altLang="cs-CZ" sz="2400" b="0" dirty="0" smtClean="0"/>
              <a:t>s jeho zadlužením.</a:t>
            </a:r>
            <a:endParaRPr lang="cs-CZ" altLang="cs-CZ" sz="2400" b="0" dirty="0"/>
          </a:p>
          <a:p>
            <a:pPr lvl="1"/>
            <a:r>
              <a:rPr lang="cs-CZ" altLang="cs-CZ" sz="2400" b="0" dirty="0"/>
              <a:t>Simulován pokles příjmů o 10 %  při lineárním splácení a nárůst úrokových sazeb z úvěrů o 3 </a:t>
            </a:r>
            <a:r>
              <a:rPr lang="cs-CZ" altLang="cs-CZ" sz="2400" b="0" dirty="0" err="1"/>
              <a:t>p.b</a:t>
            </a:r>
            <a:r>
              <a:rPr lang="cs-CZ" altLang="cs-CZ" sz="2400" b="0" dirty="0"/>
              <a:t>. během 5 let.</a:t>
            </a:r>
          </a:p>
          <a:p>
            <a:pPr lvl="2"/>
            <a:r>
              <a:rPr lang="cs-CZ" altLang="cs-CZ" sz="2200" b="0" dirty="0"/>
              <a:t>Je respektována délka fixace konkrétního úvěru (pokud má takový úvěr splatnost právě 5 let, nárůst úrokových sazeb se u něj neprojeví). </a:t>
            </a:r>
          </a:p>
          <a:p>
            <a:pPr lvl="1"/>
            <a:r>
              <a:rPr lang="cs-CZ" altLang="cs-CZ" sz="2400" b="0" dirty="0"/>
              <a:t>Za rizikové jsou považovány hodnoty FR</a:t>
            </a:r>
            <a:r>
              <a:rPr lang="cs-CZ" altLang="cs-CZ" sz="2400" b="0" baseline="-25000" dirty="0"/>
              <a:t>S</a:t>
            </a:r>
            <a:r>
              <a:rPr lang="cs-CZ" altLang="cs-CZ" sz="2400" b="0" dirty="0"/>
              <a:t> </a:t>
            </a:r>
            <a:r>
              <a:rPr lang="cs-CZ" altLang="cs-CZ" sz="2400" b="0" u="sng" dirty="0"/>
              <a:t>nižší než 10 % čistých příjmů</a:t>
            </a:r>
            <a:r>
              <a:rPr lang="cs-CZ" altLang="cs-CZ" sz="2400" b="0" dirty="0"/>
              <a:t> žadatele o úvěr nebo alespoň 5 000 Kč.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349500"/>
            <a:ext cx="4568825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035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07A7C2CB-48C7-45F8-ADB3-35908F89422A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19250" y="76200"/>
            <a:ext cx="6481763" cy="504825"/>
          </a:xfrm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Citlivostní analýza (pro nové hypoteční úvěry) – DSTI</a:t>
            </a:r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36613"/>
            <a:ext cx="8435975" cy="1214437"/>
          </a:xfrm>
        </p:spPr>
        <p:txBody>
          <a:bodyPr/>
          <a:lstStyle/>
          <a:p>
            <a:r>
              <a:rPr lang="cs-CZ" altLang="cs-CZ" sz="2600" smtClean="0"/>
              <a:t>Podíl úvěrů poskytnutých v 2H 2016, u kterých finanční rezerva v zátěži FR</a:t>
            </a:r>
            <a:r>
              <a:rPr lang="cs-CZ" altLang="cs-CZ" sz="2600" baseline="-25000" smtClean="0"/>
              <a:t>S</a:t>
            </a:r>
            <a:r>
              <a:rPr lang="cs-CZ" altLang="cs-CZ" sz="2600" smtClean="0"/>
              <a:t> </a:t>
            </a:r>
            <a:r>
              <a:rPr lang="cs-CZ" altLang="cs-CZ" sz="2600" u="sng" smtClean="0"/>
              <a:t>klesá pod hodnotu minimální rezervy</a:t>
            </a:r>
            <a:r>
              <a:rPr lang="cs-CZ" altLang="cs-CZ" sz="2600" smtClean="0"/>
              <a:t>, se u úvěrů s DSTI nad 40 % výrazně zvyšuje.</a:t>
            </a:r>
            <a:endParaRPr lang="cs-CZ" altLang="cs-CZ" sz="2200" smtClean="0"/>
          </a:p>
          <a:p>
            <a:endParaRPr lang="cs-CZ" altLang="cs-CZ" smtClean="0"/>
          </a:p>
        </p:txBody>
      </p:sp>
      <p:graphicFrame>
        <p:nvGraphicFramePr>
          <p:cNvPr id="691205" name="Group 5"/>
          <p:cNvGraphicFramePr>
            <a:graphicFrameLocks noGrp="1"/>
          </p:cNvGraphicFramePr>
          <p:nvPr/>
        </p:nvGraphicFramePr>
        <p:xfrm>
          <a:off x="1789113" y="-434975"/>
          <a:ext cx="600075" cy="457200"/>
        </p:xfrm>
        <a:graphic>
          <a:graphicData uri="http://schemas.openxmlformats.org/drawingml/2006/table">
            <a:tbl>
              <a:tblPr/>
              <a:tblGrid>
                <a:gridCol w="600075"/>
              </a:tblGrid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endParaRPr kumimoji="0" lang="cs-C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040" name="Obdélník 1"/>
          <p:cNvSpPr>
            <a:spLocks noChangeArrowheads="1"/>
          </p:cNvSpPr>
          <p:nvPr/>
        </p:nvSpPr>
        <p:spPr bwMode="auto">
          <a:xfrm>
            <a:off x="5076825" y="5697538"/>
            <a:ext cx="1727200" cy="252412"/>
          </a:xfrm>
          <a:prstGeom prst="rect">
            <a:avLst/>
          </a:prstGeom>
          <a:solidFill>
            <a:schemeClr val="bg1">
              <a:alpha val="0"/>
            </a:schemeClr>
          </a:solidFill>
          <a:ln w="38100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cs-CZ" altLang="cs-CZ" sz="2400" b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6002EBFC-9958-480B-8FCC-14608C2DC3C9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63713" y="76200"/>
            <a:ext cx="6119812" cy="504825"/>
          </a:xfrm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Citlivostní analýza (pro nové úvěry) – splatitelný úvěr</a:t>
            </a: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765175"/>
            <a:ext cx="8893175" cy="1223963"/>
          </a:xfrm>
        </p:spPr>
        <p:txBody>
          <a:bodyPr/>
          <a:lstStyle/>
          <a:p>
            <a:r>
              <a:rPr lang="cs-CZ" altLang="cs-CZ" sz="2600" smtClean="0"/>
              <a:t>Pro posouzení rizikovosti nových úvěrů podle LTI byl proveden výpočet </a:t>
            </a:r>
            <a:r>
              <a:rPr lang="cs-CZ" altLang="cs-CZ" sz="2600" u="sng" smtClean="0"/>
              <a:t>hypoteticky splatitelného úvěru spotřebitele v zátěži</a:t>
            </a:r>
            <a:r>
              <a:rPr lang="cs-CZ" altLang="cs-CZ" sz="2600" smtClean="0"/>
              <a:t> (HRL</a:t>
            </a:r>
            <a:r>
              <a:rPr lang="cs-CZ" altLang="cs-CZ" sz="2600" baseline="-25000" smtClean="0"/>
              <a:t>S</a:t>
            </a:r>
            <a:r>
              <a:rPr lang="cs-CZ" altLang="cs-CZ" sz="2600" smtClean="0"/>
              <a:t>).</a:t>
            </a:r>
          </a:p>
          <a:p>
            <a:endParaRPr lang="cs-CZ" altLang="cs-CZ" smtClean="0"/>
          </a:p>
        </p:txBody>
      </p:sp>
      <p:graphicFrame>
        <p:nvGraphicFramePr>
          <p:cNvPr id="691205" name="Group 5"/>
          <p:cNvGraphicFramePr>
            <a:graphicFrameLocks noGrp="1"/>
          </p:cNvGraphicFramePr>
          <p:nvPr/>
        </p:nvGraphicFramePr>
        <p:xfrm>
          <a:off x="1789113" y="-434975"/>
          <a:ext cx="600075" cy="457200"/>
        </p:xfrm>
        <a:graphic>
          <a:graphicData uri="http://schemas.openxmlformats.org/drawingml/2006/table">
            <a:tbl>
              <a:tblPr/>
              <a:tblGrid>
                <a:gridCol w="600075"/>
              </a:tblGrid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endParaRPr kumimoji="0" lang="cs-C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63" name="Rectangle 3"/>
          <p:cNvSpPr>
            <a:spLocks noChangeArrowheads="1"/>
          </p:cNvSpPr>
          <p:nvPr/>
        </p:nvSpPr>
        <p:spPr bwMode="auto">
          <a:xfrm>
            <a:off x="-73025" y="1684338"/>
            <a:ext cx="8677275" cy="468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>
            <a:spAutoFit/>
          </a:bodyPr>
          <a:lstStyle>
            <a:lvl1pPr marL="342900" indent="-342900"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30188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lvl="1"/>
            <a:r>
              <a:rPr lang="cs-CZ" altLang="cs-CZ" sz="2400" b="0" dirty="0"/>
              <a:t>Jde o maximální výši úvěru, kterou by byl spotřebitel schopen splatit za dobu nejdelší možné splatnosti úvěru, pokud by jeho měsíční splátky dosahovaly maximální přípustné výše. </a:t>
            </a:r>
          </a:p>
          <a:p>
            <a:pPr lvl="2"/>
            <a:r>
              <a:rPr lang="cs-CZ" altLang="cs-CZ" sz="2200" b="0" dirty="0"/>
              <a:t>Tím se rozumí výše splátek, po jejichž zaplacení zbyde spotřebiteli při zátěži minimální požadovaná rezerva FR</a:t>
            </a:r>
            <a:r>
              <a:rPr lang="cs-CZ" altLang="cs-CZ" sz="2200" b="0" baseline="-25000" dirty="0"/>
              <a:t>TH</a:t>
            </a:r>
            <a:r>
              <a:rPr lang="cs-CZ" altLang="cs-CZ" sz="2200" b="0" dirty="0"/>
              <a:t> (FR</a:t>
            </a:r>
            <a:r>
              <a:rPr lang="cs-CZ" altLang="cs-CZ" sz="2200" b="0" baseline="-25000" dirty="0"/>
              <a:t>S</a:t>
            </a:r>
            <a:r>
              <a:rPr lang="cs-CZ" altLang="cs-CZ" sz="2200" b="0" dirty="0"/>
              <a:t> = FR</a:t>
            </a:r>
            <a:r>
              <a:rPr lang="cs-CZ" altLang="cs-CZ" sz="2200" b="0" baseline="-25000" dirty="0"/>
              <a:t>TH</a:t>
            </a:r>
            <a:r>
              <a:rPr lang="cs-CZ" altLang="cs-CZ" sz="2200" b="0" dirty="0"/>
              <a:t>). </a:t>
            </a:r>
          </a:p>
          <a:p>
            <a:pPr lvl="2"/>
            <a:r>
              <a:rPr lang="cs-CZ" altLang="cs-CZ" sz="2200" b="0" dirty="0"/>
              <a:t>Nejdelší možná splatnost úvěru je zbývající doba ekonomické aktivity spotřebitele do 65 let věku, ale maximálně 30 let.</a:t>
            </a:r>
          </a:p>
          <a:p>
            <a:pPr lvl="1"/>
            <a:r>
              <a:rPr lang="cs-CZ" altLang="cs-CZ" sz="2400" b="0" dirty="0"/>
              <a:t>HR</a:t>
            </a:r>
            <a:r>
              <a:rPr lang="cs-CZ" altLang="cs-CZ" sz="2200" b="0" dirty="0"/>
              <a:t>L</a:t>
            </a:r>
            <a:r>
              <a:rPr lang="cs-CZ" altLang="cs-CZ" sz="2400" b="0" baseline="-25000" dirty="0"/>
              <a:t>S</a:t>
            </a:r>
            <a:r>
              <a:rPr lang="cs-CZ" altLang="cs-CZ" sz="2400" b="0" dirty="0"/>
              <a:t> jednotlivých spotřebitelů je srovnána s výší úvěrů, které jim byly skutečně poskytnuty. </a:t>
            </a:r>
          </a:p>
          <a:p>
            <a:pPr lvl="2"/>
            <a:r>
              <a:rPr lang="cs-CZ" altLang="cs-CZ" sz="2200" b="0" dirty="0"/>
              <a:t>Tím je </a:t>
            </a:r>
            <a:r>
              <a:rPr lang="cs-CZ" altLang="cs-CZ" sz="2200" b="0" u="sng" dirty="0"/>
              <a:t>získán podíl úvěrů (L), které jsou vyšší než ty, které by spotřebitelé mohli v zátěži po dobu své ekonomické aktivity splatit</a:t>
            </a:r>
            <a:r>
              <a:rPr lang="cs-CZ" altLang="cs-CZ" sz="2200" b="0" dirty="0"/>
              <a:t>         (L &gt; HRL</a:t>
            </a:r>
            <a:r>
              <a:rPr lang="cs-CZ" altLang="cs-CZ" sz="2200" b="0" baseline="-25000" dirty="0"/>
              <a:t>S</a:t>
            </a:r>
            <a:r>
              <a:rPr lang="cs-CZ" altLang="cs-CZ" sz="2200" b="0" dirty="0"/>
              <a:t> nebo také L/HRL</a:t>
            </a:r>
            <a:r>
              <a:rPr lang="cs-CZ" altLang="cs-CZ" sz="2200" b="0" baseline="-25000" dirty="0"/>
              <a:t>S</a:t>
            </a:r>
            <a:r>
              <a:rPr lang="cs-CZ" altLang="cs-CZ" sz="2200" b="0" dirty="0"/>
              <a:t> &gt; 100 %).</a:t>
            </a:r>
          </a:p>
        </p:txBody>
      </p:sp>
    </p:spTree>
    <p:extLst>
      <p:ext uri="{BB962C8B-B14F-4D97-AF65-F5344CB8AC3E}">
        <p14:creationId xmlns:p14="http://schemas.microsoft.com/office/powerpoint/2010/main" val="58785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311400"/>
            <a:ext cx="4608513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83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80674E06-DB3D-4033-8AF7-B9A8BFB557E1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19250" y="76200"/>
            <a:ext cx="6481763" cy="504825"/>
          </a:xfrm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Citlivostní analýza (pro nové hypoteční úvěry) – vliv LTI</a:t>
            </a:r>
          </a:p>
        </p:txBody>
      </p:sp>
      <p:sp>
        <p:nvSpPr>
          <p:cNvPr id="4608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36613"/>
            <a:ext cx="8569325" cy="1214437"/>
          </a:xfrm>
        </p:spPr>
        <p:txBody>
          <a:bodyPr/>
          <a:lstStyle/>
          <a:p>
            <a:r>
              <a:rPr lang="cs-CZ" altLang="cs-CZ" sz="2600" dirty="0" smtClean="0"/>
              <a:t>Podíl úvěrů poskytnutých v 2H 2016, u kterých je L/HR</a:t>
            </a:r>
            <a:r>
              <a:rPr lang="cs-CZ" altLang="cs-CZ" sz="2600" baseline="-25000" dirty="0" smtClean="0"/>
              <a:t>LS</a:t>
            </a:r>
            <a:r>
              <a:rPr lang="cs-CZ" altLang="cs-CZ" sz="2600" dirty="0" smtClean="0"/>
              <a:t> &gt; 100 %, </a:t>
            </a:r>
            <a:r>
              <a:rPr lang="cs-CZ" altLang="cs-CZ" sz="2600" u="sng" dirty="0" smtClean="0"/>
              <a:t>převažuje od hodnoty LTI ve výši 8</a:t>
            </a:r>
            <a:r>
              <a:rPr lang="cs-CZ" altLang="cs-CZ" sz="2600" dirty="0" smtClean="0"/>
              <a:t>.</a:t>
            </a:r>
            <a:endParaRPr lang="cs-CZ" altLang="cs-CZ" sz="2200" dirty="0" smtClean="0"/>
          </a:p>
          <a:p>
            <a:endParaRPr lang="cs-CZ" altLang="cs-CZ" dirty="0" smtClean="0"/>
          </a:p>
        </p:txBody>
      </p:sp>
      <p:graphicFrame>
        <p:nvGraphicFramePr>
          <p:cNvPr id="691205" name="Group 5"/>
          <p:cNvGraphicFramePr>
            <a:graphicFrameLocks noGrp="1"/>
          </p:cNvGraphicFramePr>
          <p:nvPr/>
        </p:nvGraphicFramePr>
        <p:xfrm>
          <a:off x="1789113" y="-434975"/>
          <a:ext cx="600075" cy="457200"/>
        </p:xfrm>
        <a:graphic>
          <a:graphicData uri="http://schemas.openxmlformats.org/drawingml/2006/table">
            <a:tbl>
              <a:tblPr/>
              <a:tblGrid>
                <a:gridCol w="600075"/>
              </a:tblGrid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endParaRPr kumimoji="0" lang="cs-C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088" name="Obdélník 1"/>
          <p:cNvSpPr>
            <a:spLocks noChangeArrowheads="1"/>
          </p:cNvSpPr>
          <p:nvPr/>
        </p:nvSpPr>
        <p:spPr bwMode="auto">
          <a:xfrm>
            <a:off x="5195888" y="5788025"/>
            <a:ext cx="1946275" cy="252413"/>
          </a:xfrm>
          <a:prstGeom prst="rect">
            <a:avLst/>
          </a:prstGeom>
          <a:solidFill>
            <a:schemeClr val="bg1">
              <a:alpha val="0"/>
            </a:schemeClr>
          </a:solidFill>
          <a:ln w="38100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cs-CZ" altLang="cs-CZ" sz="2400" b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9F026EF8-A05C-4837-B4F7-89D31E93EF25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35150" y="115888"/>
            <a:ext cx="6192838" cy="504825"/>
          </a:xfrm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Rozšíření záběru Doporučení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34963" y="836613"/>
            <a:ext cx="8351837" cy="5508625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cs-CZ" altLang="cs-CZ" sz="2600" smtClean="0"/>
              <a:t>ČNB rozšiřuje působnost Doporučení: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r>
              <a:rPr lang="cs-CZ" altLang="cs-CZ" sz="2400" smtClean="0"/>
              <a:t>na </a:t>
            </a:r>
            <a:r>
              <a:rPr lang="cs-CZ" altLang="cs-CZ" sz="2400" u="sng" smtClean="0"/>
              <a:t>nebankovní poskytovatele</a:t>
            </a:r>
            <a:r>
              <a:rPr lang="cs-CZ" altLang="cs-CZ" sz="2400" smtClean="0"/>
              <a:t>, 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r>
              <a:rPr lang="cs-CZ" altLang="cs-CZ" sz="2400" smtClean="0"/>
              <a:t>na </a:t>
            </a:r>
            <a:r>
              <a:rPr lang="cs-CZ" altLang="cs-CZ" sz="2400" u="sng" smtClean="0"/>
              <a:t>další úvěry poskytované spotřebitelům následně</a:t>
            </a:r>
            <a:r>
              <a:rPr lang="cs-CZ" altLang="cs-CZ" sz="2400" smtClean="0"/>
              <a:t> po poskytnutí hypotečního úvěru. 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cs-CZ" altLang="cs-CZ" sz="2600" smtClean="0"/>
              <a:t>ČNB upozorňuje poskytovatele, že </a:t>
            </a:r>
            <a:r>
              <a:rPr lang="cs-CZ" altLang="cs-CZ" sz="2600" u="sng" smtClean="0"/>
              <a:t>obcházení limitů LTV</a:t>
            </a:r>
            <a:r>
              <a:rPr lang="cs-CZ" altLang="cs-CZ" sz="2600" smtClean="0"/>
              <a:t> souběžným poskytováním nezajištěných spotřebitelských úvěrů může být 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r>
              <a:rPr lang="cs-CZ" altLang="cs-CZ" sz="2400" smtClean="0"/>
              <a:t>v rozporu s Doporučením ČNB,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r>
              <a:rPr lang="cs-CZ" altLang="cs-CZ" sz="2400" smtClean="0"/>
              <a:t>v rozporu s ustanoveními zákona o spotřebitelském úvěru, pokud by vedla k nadměrnému zadlužení žadatele o úvěr.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CCE87FCD-436B-48D1-BBB6-2B28C26EB6E4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35150" y="76200"/>
            <a:ext cx="6048375" cy="504825"/>
          </a:xfrm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Doporučení ohledně distribučních kanálů 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34963" y="836613"/>
            <a:ext cx="8351837" cy="5508625"/>
          </a:xfrm>
        </p:spPr>
        <p:txBody>
          <a:bodyPr/>
          <a:lstStyle/>
          <a:p>
            <a:pPr marL="342900" lvl="1" indent="-342900">
              <a:lnSpc>
                <a:spcPct val="90000"/>
              </a:lnSpc>
              <a:spcAft>
                <a:spcPts val="300"/>
              </a:spcAft>
              <a:defRPr/>
            </a:pPr>
            <a:r>
              <a:rPr lang="cs-CZ" altLang="cs-CZ" kern="1200" dirty="0" smtClean="0">
                <a:solidFill>
                  <a:schemeClr val="tx1"/>
                </a:solidFill>
                <a:ea typeface="+mn-ea"/>
                <a:cs typeface="+mn-cs"/>
              </a:rPr>
              <a:t>Ve </a:t>
            </a:r>
            <a:r>
              <a:rPr lang="cs-CZ" altLang="cs-CZ" kern="1200" dirty="0">
                <a:solidFill>
                  <a:schemeClr val="tx1"/>
                </a:solidFill>
                <a:ea typeface="+mn-ea"/>
                <a:cs typeface="+mn-cs"/>
              </a:rPr>
              <a:t>2H 2016 se zvýšil podíl úvěrů sjednaných přes zprostředkovatele na dvě třetiny všech nově poskytnutých úvěrů. </a:t>
            </a:r>
          </a:p>
          <a:p>
            <a:pPr marL="742950" lvl="2" indent="-342900">
              <a:lnSpc>
                <a:spcPct val="90000"/>
              </a:lnSpc>
              <a:spcAft>
                <a:spcPts val="300"/>
              </a:spcAft>
              <a:defRPr/>
            </a:pPr>
            <a:r>
              <a:rPr lang="cs-CZ" altLang="cs-CZ" dirty="0" smtClean="0"/>
              <a:t>Úvěry přes zprostředkovatele </a:t>
            </a:r>
            <a:r>
              <a:rPr lang="cs-CZ" altLang="cs-CZ" dirty="0"/>
              <a:t>jsou častěji poskytovány s vyššími </a:t>
            </a:r>
            <a:r>
              <a:rPr lang="cs-CZ" altLang="cs-CZ" dirty="0" smtClean="0"/>
              <a:t>hodnotami LTV. </a:t>
            </a:r>
          </a:p>
          <a:p>
            <a:pPr marL="742950" lvl="2" indent="-342900">
              <a:lnSpc>
                <a:spcPct val="90000"/>
              </a:lnSpc>
              <a:spcAft>
                <a:spcPts val="300"/>
              </a:spcAft>
              <a:defRPr/>
            </a:pPr>
            <a:r>
              <a:rPr lang="cs-CZ" altLang="cs-CZ" dirty="0" smtClean="0"/>
              <a:t>Vzniká riziko závislosti poskytovatelů na </a:t>
            </a:r>
            <a:r>
              <a:rPr lang="cs-CZ" altLang="cs-CZ" dirty="0"/>
              <a:t>zprostředkovatelích, kteří mohou vytvářet tlak </a:t>
            </a:r>
            <a:r>
              <a:rPr lang="cs-CZ" altLang="cs-CZ" dirty="0" smtClean="0"/>
              <a:t>na nadměrné </a:t>
            </a:r>
            <a:r>
              <a:rPr lang="cs-CZ" altLang="cs-CZ" dirty="0"/>
              <a:t>uvolňování úvěrových </a:t>
            </a:r>
            <a:r>
              <a:rPr lang="cs-CZ" altLang="cs-CZ" dirty="0" smtClean="0"/>
              <a:t>standardů.</a:t>
            </a:r>
          </a:p>
          <a:p>
            <a:pPr>
              <a:lnSpc>
                <a:spcPct val="90000"/>
              </a:lnSpc>
              <a:spcAft>
                <a:spcPts val="300"/>
              </a:spcAft>
              <a:defRPr/>
            </a:pPr>
            <a:r>
              <a:rPr lang="cs-CZ" altLang="cs-CZ" sz="2600" dirty="0" smtClean="0"/>
              <a:t>ČNB zodpovídá za stabilitu finančního sektoru jako celku, banky zodpovídají za řízení rizik spojených s poskytováním hypotečních úvěrů včetně rizik spojených s distribučními kanály. </a:t>
            </a:r>
          </a:p>
          <a:p>
            <a:pPr lvl="1">
              <a:lnSpc>
                <a:spcPct val="90000"/>
              </a:lnSpc>
              <a:spcAft>
                <a:spcPts val="300"/>
              </a:spcAft>
              <a:defRPr/>
            </a:pPr>
            <a:r>
              <a:rPr lang="cs-CZ" altLang="cs-CZ" sz="2400" dirty="0" smtClean="0"/>
              <a:t>Banky by neměly vytvářet pobídková schémata pro zprostředkovatele (bez přímé zodpovědnosti) vedoucí k přijímání zvýšených rizik.</a:t>
            </a:r>
          </a:p>
          <a:p>
            <a:pPr marL="742950" lvl="2" indent="-342900">
              <a:lnSpc>
                <a:spcPct val="90000"/>
              </a:lnSpc>
              <a:spcAft>
                <a:spcPts val="300"/>
              </a:spcAft>
              <a:defRPr/>
            </a:pPr>
            <a:endParaRPr lang="cs-CZ" altLang="cs-CZ" dirty="0" smtClean="0"/>
          </a:p>
          <a:p>
            <a:pPr marL="742950" lvl="2" indent="-342900">
              <a:lnSpc>
                <a:spcPct val="90000"/>
              </a:lnSpc>
              <a:spcAft>
                <a:spcPts val="300"/>
              </a:spcAft>
              <a:defRPr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263" y="1125538"/>
            <a:ext cx="4554537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323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9415C15C-2FC8-468D-8517-5655445E31E7}" type="slidenum">
              <a:rPr lang="en-CA" altLang="cs-CZ" sz="1200">
                <a:solidFill>
                  <a:srgbClr val="003F7C"/>
                </a:solidFill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CA" altLang="cs-CZ" sz="1200">
              <a:solidFill>
                <a:srgbClr val="003F7C"/>
              </a:solidFill>
              <a:latin typeface="Arial" charset="0"/>
            </a:endParaRPr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08175" y="76200"/>
            <a:ext cx="6192838" cy="504825"/>
          </a:xfrm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Podíl úvěrů se selháním na celkových úvěrech</a:t>
            </a:r>
          </a:p>
        </p:txBody>
      </p:sp>
      <p:sp>
        <p:nvSpPr>
          <p:cNvPr id="5632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33450"/>
            <a:ext cx="4146550" cy="4714875"/>
          </a:xfrm>
        </p:spPr>
        <p:txBody>
          <a:bodyPr>
            <a:spAutoFit/>
          </a:bodyPr>
          <a:lstStyle/>
          <a:p>
            <a:r>
              <a:rPr lang="cs-CZ" altLang="cs-CZ" sz="2600" smtClean="0"/>
              <a:t>Podíl úvěrů se selháním </a:t>
            </a:r>
            <a:r>
              <a:rPr lang="cs-CZ" altLang="cs-CZ" sz="2600" u="sng" smtClean="0"/>
              <a:t>dále klesl</a:t>
            </a:r>
            <a:r>
              <a:rPr lang="cs-CZ" altLang="cs-CZ" sz="2600" smtClean="0"/>
              <a:t> a na konci roku</a:t>
            </a:r>
            <a:r>
              <a:rPr lang="en-US" altLang="cs-CZ" sz="2600" smtClean="0"/>
              <a:t> 2017</a:t>
            </a:r>
            <a:r>
              <a:rPr lang="cs-CZ" altLang="cs-CZ" sz="2600" smtClean="0"/>
              <a:t> činil 3,7 </a:t>
            </a:r>
            <a:r>
              <a:rPr lang="en-US" altLang="cs-CZ" sz="2600" smtClean="0"/>
              <a:t>%.</a:t>
            </a:r>
            <a:endParaRPr lang="cs-CZ" altLang="cs-CZ" sz="2600" smtClean="0"/>
          </a:p>
          <a:p>
            <a:pPr lvl="1"/>
            <a:r>
              <a:rPr lang="en-US" altLang="cs-CZ" sz="2400" smtClean="0"/>
              <a:t>P</a:t>
            </a:r>
            <a:r>
              <a:rPr lang="cs-CZ" altLang="cs-CZ" sz="2400" smtClean="0"/>
              <a:t>řiblížil se tak svým historicky nejnižším hodnotám z roku 2007.</a:t>
            </a:r>
          </a:p>
          <a:p>
            <a:r>
              <a:rPr lang="cs-CZ" altLang="cs-CZ" smtClean="0"/>
              <a:t>Pokles byl zaznamenán </a:t>
            </a:r>
            <a:r>
              <a:rPr lang="cs-CZ" altLang="cs-CZ" u="sng" smtClean="0"/>
              <a:t>plošně</a:t>
            </a:r>
            <a:r>
              <a:rPr lang="cs-CZ" altLang="cs-CZ" smtClean="0"/>
              <a:t> u úvěrů nefinančním podnikům, úvěrů domácnostem i úvěrů nerezidentům.</a:t>
            </a:r>
            <a:endParaRPr lang="cs-CZ" altLang="cs-CZ" i="1" smtClean="0"/>
          </a:p>
        </p:txBody>
      </p:sp>
      <p:sp>
        <p:nvSpPr>
          <p:cNvPr id="56326" name="Picture 13"/>
          <p:cNvSpPr>
            <a:spLocks noChangeAspect="1" noChangeArrowheads="1"/>
          </p:cNvSpPr>
          <p:nvPr/>
        </p:nvSpPr>
        <p:spPr bwMode="auto">
          <a:xfrm>
            <a:off x="4449763" y="981075"/>
            <a:ext cx="4586287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cs-CZ" altLang="cs-CZ" sz="2400">
              <a:latin typeface="Times New Roman" pitchFamily="18" charset="0"/>
            </a:endParaRPr>
          </a:p>
        </p:txBody>
      </p:sp>
      <p:sp>
        <p:nvSpPr>
          <p:cNvPr id="56327" name="Rectangle 3"/>
          <p:cNvSpPr txBox="1">
            <a:spLocks noChangeArrowheads="1"/>
          </p:cNvSpPr>
          <p:nvPr/>
        </p:nvSpPr>
        <p:spPr bwMode="auto">
          <a:xfrm>
            <a:off x="4298950" y="5583238"/>
            <a:ext cx="324008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>
            <a:spAutoFit/>
          </a:bodyPr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30188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200" b="0">
                <a:solidFill>
                  <a:srgbClr val="000810"/>
                </a:solidFill>
                <a:latin typeface="Arial" charset="0"/>
                <a:cs typeface="Arial" charset="0"/>
              </a:rPr>
              <a:t> Pozn.: nezahrnuje ČEB a ČMZRB.</a:t>
            </a:r>
          </a:p>
        </p:txBody>
      </p:sp>
      <p:sp>
        <p:nvSpPr>
          <p:cNvPr id="56328" name="Line 8"/>
          <p:cNvSpPr>
            <a:spLocks noChangeShapeType="1"/>
          </p:cNvSpPr>
          <p:nvPr/>
        </p:nvSpPr>
        <p:spPr bwMode="auto">
          <a:xfrm>
            <a:off x="7380288" y="1989138"/>
            <a:ext cx="1152525" cy="407987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DD224666-234E-40B0-B175-0253EF3B4293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Úvěrové riziko v sektoru domácností</a:t>
            </a:r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765175"/>
            <a:ext cx="8893175" cy="1223963"/>
          </a:xfrm>
        </p:spPr>
        <p:txBody>
          <a:bodyPr/>
          <a:lstStyle/>
          <a:p>
            <a:r>
              <a:rPr lang="cs-CZ" altLang="cs-CZ" sz="2600" dirty="0" smtClean="0"/>
              <a:t>Úvěrové riziko v sektoru domácností v souhrnu klesalo, zvýšené riziko vykazují spíše </a:t>
            </a:r>
            <a:r>
              <a:rPr lang="cs-CZ" altLang="cs-CZ" sz="2600" u="sng" dirty="0" smtClean="0"/>
              <a:t>nebankovní půjčky</a:t>
            </a:r>
            <a:r>
              <a:rPr lang="cs-CZ" altLang="cs-CZ" sz="2600" dirty="0" smtClean="0"/>
              <a:t>.</a:t>
            </a:r>
            <a:endParaRPr lang="cs-CZ" altLang="cs-CZ" sz="2600" u="sng" dirty="0" smtClean="0"/>
          </a:p>
        </p:txBody>
      </p:sp>
      <p:graphicFrame>
        <p:nvGraphicFramePr>
          <p:cNvPr id="691205" name="Group 5"/>
          <p:cNvGraphicFramePr>
            <a:graphicFrameLocks noGrp="1"/>
          </p:cNvGraphicFramePr>
          <p:nvPr/>
        </p:nvGraphicFramePr>
        <p:xfrm>
          <a:off x="1789113" y="-434975"/>
          <a:ext cx="600075" cy="457200"/>
        </p:xfrm>
        <a:graphic>
          <a:graphicData uri="http://schemas.openxmlformats.org/drawingml/2006/table">
            <a:tbl>
              <a:tblPr/>
              <a:tblGrid>
                <a:gridCol w="600075"/>
              </a:tblGrid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Tx/>
                        <a:buFontTx/>
                        <a:buNone/>
                        <a:tabLst/>
                      </a:pPr>
                      <a:endParaRPr kumimoji="0" lang="cs-C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144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7" y="1988840"/>
            <a:ext cx="4113213" cy="471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8" name="Picture 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988840"/>
            <a:ext cx="3959225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A78B394A-C3D3-4BF3-B843-5CB22937489E}" type="slidenum">
              <a:rPr lang="en-CA" altLang="cs-CZ" sz="1200" b="0">
                <a:solidFill>
                  <a:srgbClr val="003F7C"/>
                </a:solidFill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CA" altLang="cs-CZ" sz="1200" b="0">
              <a:solidFill>
                <a:srgbClr val="003F7C"/>
              </a:solidFill>
              <a:latin typeface="Arial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Rizikové váhy u IRB bank</a:t>
            </a:r>
          </a:p>
        </p:txBody>
      </p:sp>
      <p:sp>
        <p:nvSpPr>
          <p:cNvPr id="6349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7800" y="1187450"/>
            <a:ext cx="4321175" cy="3717931"/>
          </a:xfrm>
        </p:spPr>
        <p:txBody>
          <a:bodyPr>
            <a:spAutoFit/>
          </a:bodyPr>
          <a:lstStyle/>
          <a:p>
            <a:r>
              <a:rPr lang="cs-CZ" altLang="cs-CZ" sz="2600" dirty="0" smtClean="0"/>
              <a:t>U </a:t>
            </a:r>
            <a:r>
              <a:rPr lang="cs-CZ" altLang="cs-CZ" sz="2600" u="sng" dirty="0" smtClean="0"/>
              <a:t>IRB bank</a:t>
            </a:r>
            <a:r>
              <a:rPr lang="cs-CZ" altLang="cs-CZ" sz="2600" dirty="0" smtClean="0"/>
              <a:t> se v dlouhodobějším horizontu snižují rizikové váhy u retailových expozic zajištěných nemovitostmi</a:t>
            </a:r>
            <a:r>
              <a:rPr lang="cs-CZ" altLang="cs-CZ" sz="2400" dirty="0" smtClean="0"/>
              <a:t>.</a:t>
            </a:r>
          </a:p>
          <a:p>
            <a:pPr lvl="1"/>
            <a:r>
              <a:rPr lang="pl-PL" altLang="cs-CZ" sz="2400" dirty="0" smtClean="0"/>
              <a:t>Medián se snížil na 22 %.</a:t>
            </a:r>
          </a:p>
          <a:p>
            <a:pPr lvl="1"/>
            <a:r>
              <a:rPr lang="pl-PL" altLang="cs-CZ" sz="2400" dirty="0" smtClean="0"/>
              <a:t>K úvěru ve výši 1 mil. Kč </a:t>
            </a:r>
            <a:r>
              <a:rPr lang="pl-PL" altLang="cs-CZ" sz="2400" dirty="0" smtClean="0"/>
              <a:t>„</a:t>
            </a:r>
            <a:r>
              <a:rPr lang="pl-PL" altLang="cs-CZ" sz="2400" dirty="0" smtClean="0"/>
              <a:t>stačí” zhruba 35 tis. Kč kapitálu či méně.</a:t>
            </a:r>
            <a:endParaRPr lang="cs-CZ" altLang="cs-CZ" sz="2400" dirty="0" smtClean="0"/>
          </a:p>
        </p:txBody>
      </p:sp>
      <p:pic>
        <p:nvPicPr>
          <p:cNvPr id="63493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863" y="765175"/>
            <a:ext cx="3944937" cy="595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981075"/>
            <a:ext cx="4537075" cy="547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515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32BAA5DC-EF04-4C3A-A5E6-BB7D53B3AA10}" type="slidenum">
              <a:rPr lang="en-CA" altLang="cs-CZ" sz="1200">
                <a:solidFill>
                  <a:srgbClr val="003F7C"/>
                </a:solidFill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CA" altLang="cs-CZ" sz="1200">
              <a:solidFill>
                <a:srgbClr val="003F7C"/>
              </a:solidFill>
              <a:latin typeface="Arial" charset="0"/>
            </a:endParaRPr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47813" y="44450"/>
            <a:ext cx="6551612" cy="504825"/>
          </a:xfrm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Změny a heterogenita rizikových vah u hypotečních úvěrů 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7950" y="933450"/>
            <a:ext cx="4176713" cy="3644064"/>
          </a:xfrm>
        </p:spPr>
        <p:txBody>
          <a:bodyPr>
            <a:spAutoFit/>
          </a:bodyPr>
          <a:lstStyle/>
          <a:p>
            <a:r>
              <a:rPr lang="cs-CZ" altLang="cs-CZ" sz="2600" dirty="0" smtClean="0"/>
              <a:t>Dlouhodobě příznivý ekonomický vývoj může vést k podhodnocení úvěrového rizika hypotečních úvěrů u IRB bank.</a:t>
            </a:r>
          </a:p>
          <a:p>
            <a:pPr lvl="1"/>
            <a:r>
              <a:rPr lang="cs-CZ" altLang="cs-CZ" sz="2400" dirty="0" smtClean="0"/>
              <a:t>K signálům růstu tohoto rizika patří zvýšení heterogenity rizikových vah napříč bankami.</a:t>
            </a:r>
          </a:p>
        </p:txBody>
      </p:sp>
      <p:sp>
        <p:nvSpPr>
          <p:cNvPr id="64518" name="Oval 13"/>
          <p:cNvSpPr>
            <a:spLocks noChangeArrowheads="1"/>
          </p:cNvSpPr>
          <p:nvPr/>
        </p:nvSpPr>
        <p:spPr bwMode="auto">
          <a:xfrm>
            <a:off x="5651500" y="3213100"/>
            <a:ext cx="649288" cy="14001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cs-CZ" altLang="cs-CZ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9E5BA21C-BD55-44EE-9AE0-6B10843A14C2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35150" y="76200"/>
            <a:ext cx="6048375" cy="504825"/>
          </a:xfrm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Zvýšení intenzity mikroobezřetnostního dohledu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34963" y="836613"/>
            <a:ext cx="8351837" cy="5508625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cs-CZ" altLang="cs-CZ" sz="2600" smtClean="0"/>
              <a:t>ČNB bude pokračovat ve zvyšování intenzity </a:t>
            </a:r>
            <a:r>
              <a:rPr lang="cs-CZ" altLang="cs-CZ" sz="2600" u="sng" smtClean="0"/>
              <a:t>dohledu</a:t>
            </a:r>
            <a:r>
              <a:rPr lang="cs-CZ" altLang="cs-CZ" sz="2600" smtClean="0"/>
              <a:t> v oblasti obezřetného postupování úvěrových institucí při poskytování zajištěných i nezajištěných spotřebitelských úvěrů včetně řízení zprostředkovatelských síti jednotlivými úvěrovými institucemi. 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cs-CZ" altLang="cs-CZ" smtClean="0"/>
              <a:t>Forma </a:t>
            </a:r>
            <a:r>
              <a:rPr lang="cs-CZ" altLang="cs-CZ" u="sng" smtClean="0"/>
              <a:t>realizace</a:t>
            </a:r>
            <a:r>
              <a:rPr lang="cs-CZ" altLang="cs-CZ" smtClean="0"/>
              <a:t>: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r>
              <a:rPr lang="cs-CZ" altLang="cs-CZ" sz="2400" smtClean="0"/>
              <a:t>deklarace očekávání dohledu prostřednictvím benchmarku,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r>
              <a:rPr lang="cs-CZ" altLang="cs-CZ" sz="2400" smtClean="0"/>
              <a:t>zavedení dodatečného reportingu fungování systému poskytování spotřebitelských úvěrů, 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r>
              <a:rPr lang="cs-CZ" altLang="cs-CZ" sz="2400" smtClean="0"/>
              <a:t>požadavek na vlastní provedení vyhodnocení fungování systému úvěrovými institucemi</a:t>
            </a:r>
            <a:r>
              <a:rPr lang="cs-CZ" altLang="cs-CZ" smtClean="0"/>
              <a:t>, 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r>
              <a:rPr lang="cs-CZ" altLang="cs-CZ" sz="2400" smtClean="0"/>
              <a:t>vyhodnocení obdržených informací a poskytnutí zpětné vazby úvěrovým institucím, 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r>
              <a:rPr lang="cs-CZ" altLang="cs-CZ" sz="2400" smtClean="0"/>
              <a:t>vyšší intenzita kontrol na místě zaměřených na systém poskytování spotřebitelských úvěrů. </a:t>
            </a:r>
          </a:p>
        </p:txBody>
      </p:sp>
    </p:spTree>
    <p:extLst>
      <p:ext uri="{BB962C8B-B14F-4D97-AF65-F5344CB8AC3E}">
        <p14:creationId xmlns:p14="http://schemas.microsoft.com/office/powerpoint/2010/main" val="220671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 txBox="1">
            <a:spLocks noGrp="1" noChangeArrowheads="1"/>
          </p:cNvSpPr>
          <p:nvPr/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/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F98E45B2-A9D9-4362-B0DF-DC5B0EBBE82E}" type="slidenum">
              <a:rPr lang="en-CA" altLang="cs-CZ" sz="1200" b="0">
                <a:latin typeface="Arial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CA" altLang="cs-CZ" sz="1200" b="0">
              <a:latin typeface="Arial" charset="0"/>
            </a:endParaRP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35150" y="76200"/>
            <a:ext cx="6048375" cy="504825"/>
          </a:xfrm>
          <a:noFill/>
        </p:spPr>
        <p:txBody>
          <a:bodyPr/>
          <a:lstStyle/>
          <a:p>
            <a:r>
              <a:rPr lang="cs-CZ" altLang="cs-CZ" sz="2200" smtClean="0">
                <a:effectLst/>
              </a:rPr>
              <a:t>Možná opatření ČNB</a:t>
            </a: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34963" y="836613"/>
            <a:ext cx="8351837" cy="5508625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cs-CZ" altLang="cs-CZ" sz="2600" smtClean="0"/>
              <a:t>ČNB je připravena zjištěné nedostatky při poskytování úvěrů řešit cestou </a:t>
            </a:r>
            <a:r>
              <a:rPr lang="cs-CZ" altLang="cs-CZ" sz="2600" u="sng" smtClean="0"/>
              <a:t>nápravných opatření</a:t>
            </a:r>
            <a:r>
              <a:rPr lang="cs-CZ" altLang="cs-CZ" sz="2600" smtClean="0"/>
              <a:t> a v případě potřeby </a:t>
            </a:r>
            <a:r>
              <a:rPr lang="cs-CZ" altLang="cs-CZ" sz="2600" u="sng" smtClean="0"/>
              <a:t>dodatečným kapitálovým požadavkem</a:t>
            </a:r>
            <a:r>
              <a:rPr lang="cs-CZ" altLang="cs-CZ" sz="2600" smtClean="0"/>
              <a:t> za systém řízení rizik.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cs-CZ" altLang="cs-CZ" sz="2600" smtClean="0"/>
              <a:t>ČNB může zatížit </a:t>
            </a:r>
            <a:r>
              <a:rPr lang="cs-CZ" altLang="cs-CZ" sz="2600" u="sng" smtClean="0"/>
              <a:t>významně rizikové expozice</a:t>
            </a:r>
            <a:r>
              <a:rPr lang="cs-CZ" altLang="cs-CZ" sz="2600" smtClean="0"/>
              <a:t> dodatečným kapitálovým požadavkem za podstoupené riziko podle článků 124 a 164 CRR: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r>
              <a:rPr lang="cs-CZ" altLang="cs-CZ" sz="2400" smtClean="0"/>
              <a:t>článek 164 CRR např. umožňuje zvýšit minimální úroveň parametru ztrátovosti při selhání (LGD) u IRB bank. 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cs-CZ" altLang="cs-CZ" sz="2600" smtClean="0"/>
              <a:t>ČNB může využít i postup podle článku 458 CRR.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r>
              <a:rPr lang="cs-CZ" altLang="cs-CZ" sz="2400" smtClean="0"/>
              <a:t>Článek umožňuje reagovat na makroobezřetnostní nebo systémová rizika mj. navýšením rizikových vah. 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endParaRPr lang="cs-CZ" altLang="cs-CZ" sz="2400" smtClean="0"/>
          </a:p>
        </p:txBody>
      </p:sp>
    </p:spTree>
    <p:extLst>
      <p:ext uri="{BB962C8B-B14F-4D97-AF65-F5344CB8AC3E}">
        <p14:creationId xmlns:p14="http://schemas.microsoft.com/office/powerpoint/2010/main" val="151823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700338" y="76200"/>
            <a:ext cx="51831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i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cs-CZ" altLang="cs-CZ" sz="2200" kern="0" dirty="0" smtClean="0">
                <a:effectLst/>
              </a:rPr>
              <a:t>Děkujeme za pozornost</a:t>
            </a:r>
          </a:p>
        </p:txBody>
      </p:sp>
      <p:sp>
        <p:nvSpPr>
          <p:cNvPr id="84995" name="Obdélník 1"/>
          <p:cNvSpPr>
            <a:spLocks noChangeArrowheads="1"/>
          </p:cNvSpPr>
          <p:nvPr/>
        </p:nvSpPr>
        <p:spPr bwMode="auto">
          <a:xfrm>
            <a:off x="1331913" y="2565400"/>
            <a:ext cx="7343775" cy="212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Arial Narrow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r>
              <a:rPr lang="pl-PL" altLang="cs-CZ" b="0">
                <a:solidFill>
                  <a:srgbClr val="000000"/>
                </a:solidFill>
              </a:rPr>
              <a:t>Více informací o nové Zprávě o finanční stabilitě 2016/2017 naleznete na stránkách</a:t>
            </a:r>
          </a:p>
          <a:p>
            <a:pPr algn="r">
              <a:spcBef>
                <a:spcPct val="0"/>
              </a:spcBef>
              <a:buClrTx/>
              <a:buFontTx/>
              <a:buNone/>
            </a:pPr>
            <a:r>
              <a:rPr lang="pl-PL" altLang="cs-CZ" b="0">
                <a:solidFill>
                  <a:srgbClr val="000000"/>
                </a:solidFill>
                <a:hlinkClick r:id="rId3"/>
              </a:rPr>
              <a:t>http://www.cnb.cz/cs/financni_stabilita/zpravy_fs/</a:t>
            </a:r>
            <a:endParaRPr lang="pl-PL" altLang="cs-CZ" b="0">
              <a:solidFill>
                <a:srgbClr val="000000"/>
              </a:solidFill>
            </a:endParaRPr>
          </a:p>
          <a:p>
            <a:pPr algn="r">
              <a:spcBef>
                <a:spcPct val="0"/>
              </a:spcBef>
              <a:buClrTx/>
              <a:buFontTx/>
              <a:buNone/>
            </a:pPr>
            <a:r>
              <a:rPr lang="pl-PL" altLang="cs-CZ" sz="2400" b="0">
                <a:solidFill>
                  <a:srgbClr val="000000"/>
                </a:solidFill>
              </a:rPr>
              <a:t> </a:t>
            </a:r>
          </a:p>
          <a:p>
            <a:pPr algn="r">
              <a:spcBef>
                <a:spcPct val="0"/>
              </a:spcBef>
              <a:buClrTx/>
              <a:buFontTx/>
              <a:buNone/>
            </a:pPr>
            <a:endParaRPr lang="pl-PL" altLang="cs-CZ" sz="2400" b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3F7C"/>
      </a:dk1>
      <a:lt1>
        <a:srgbClr val="FFFFFF"/>
      </a:lt1>
      <a:dk2>
        <a:srgbClr val="003F7C"/>
      </a:dk2>
      <a:lt2>
        <a:srgbClr val="6F6F6F"/>
      </a:lt2>
      <a:accent1>
        <a:srgbClr val="00CC99"/>
      </a:accent1>
      <a:accent2>
        <a:srgbClr val="5F9BC8"/>
      </a:accent2>
      <a:accent3>
        <a:srgbClr val="FFFFFF"/>
      </a:accent3>
      <a:accent4>
        <a:srgbClr val="003469"/>
      </a:accent4>
      <a:accent5>
        <a:srgbClr val="AAE2CA"/>
      </a:accent5>
      <a:accent6>
        <a:srgbClr val="558CB5"/>
      </a:accent6>
      <a:hlink>
        <a:srgbClr val="5F9BC8"/>
      </a:hlink>
      <a:folHlink>
        <a:srgbClr val="B2B2B2"/>
      </a:folHlink>
    </a:clrScheme>
    <a:fontScheme name="Blank Presentation">
      <a:majorFont>
        <a:latin typeface="Verdana"/>
        <a:ea typeface=""/>
        <a:cs typeface=""/>
      </a:majorFont>
      <a:minorFont>
        <a:latin typeface="Times New Roman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">
        <a:dk1>
          <a:srgbClr val="003F7C"/>
        </a:dk1>
        <a:lt1>
          <a:srgbClr val="FFFFFF"/>
        </a:lt1>
        <a:dk2>
          <a:srgbClr val="003F7C"/>
        </a:dk2>
        <a:lt2>
          <a:srgbClr val="6F6F6F"/>
        </a:lt2>
        <a:accent1>
          <a:srgbClr val="00CC99"/>
        </a:accent1>
        <a:accent2>
          <a:srgbClr val="5F9BC8"/>
        </a:accent2>
        <a:accent3>
          <a:srgbClr val="FFFFFF"/>
        </a:accent3>
        <a:accent4>
          <a:srgbClr val="003469"/>
        </a:accent4>
        <a:accent5>
          <a:srgbClr val="AAE2CA"/>
        </a:accent5>
        <a:accent6>
          <a:srgbClr val="558CB5"/>
        </a:accent6>
        <a:hlink>
          <a:srgbClr val="5F9BC8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14231</TotalTime>
  <Words>2250</Words>
  <Application>Microsoft Office PowerPoint</Application>
  <PresentationFormat>Předvádění na obrazovce (4:3)</PresentationFormat>
  <Paragraphs>240</Paragraphs>
  <Slides>43</Slides>
  <Notes>36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43</vt:i4>
      </vt:variant>
    </vt:vector>
  </HeadingPairs>
  <TitlesOfParts>
    <vt:vector size="44" baseType="lpstr">
      <vt:lpstr>Blank Presentation</vt:lpstr>
      <vt:lpstr>Prezentace aplikace PowerPoint</vt:lpstr>
      <vt:lpstr>Riziková spirála mezi cenami nemovitostí a úvěry (1)</vt:lpstr>
      <vt:lpstr>Riziková spirála mezi cenami nemovitostí a úvěry (2)</vt:lpstr>
      <vt:lpstr>Riziková spirála mezi cenami nemovitostí a úvěry (3) </vt:lpstr>
      <vt:lpstr>Riziková spirála mezi cenami nemovitostí a úvěry (4) </vt:lpstr>
      <vt:lpstr>Koncentrace úvěrů spojených s trhem nemovitostí (1)</vt:lpstr>
      <vt:lpstr>Koncentrace úvěrů spojených s trhem nemovitostí (2)</vt:lpstr>
      <vt:lpstr>Koncentrace úvěrů spojených s trhem nemovitostí (3)</vt:lpstr>
      <vt:lpstr>Růst cen rezidenčních nemovitostí (1)</vt:lpstr>
      <vt:lpstr>Růst cen rezidenčních nemovitostí (2)</vt:lpstr>
      <vt:lpstr>Zvyšování nadhodnocení rezidenčních nemovitostí</vt:lpstr>
      <vt:lpstr>Nadhodnocení nemovitostí v EU</vt:lpstr>
      <vt:lpstr>Dostupnost a výnosnost rezidenčních nemovitostí</vt:lpstr>
      <vt:lpstr>Poptávkové a nabídkové faktory v Praze</vt:lpstr>
      <vt:lpstr>Vyhodnocení plnění Doporučení na základě dat ze Šetření</vt:lpstr>
      <vt:lpstr>Vyhodnocení dodržování Doporučení: limity LTV (1)</vt:lpstr>
      <vt:lpstr>Vyhodnocení dodržování Doporučení: limity LTV (2)</vt:lpstr>
      <vt:lpstr>Částky úvěrů a doba splatnosti úvěrů</vt:lpstr>
      <vt:lpstr>Nastavení horní hranice ukazatele LTV  </vt:lpstr>
      <vt:lpstr>LTI a DSTI – vývoj</vt:lpstr>
      <vt:lpstr>LTI, DSTI a úrokové sazby</vt:lpstr>
      <vt:lpstr>Kombinace LTV, LTI a DSTI</vt:lpstr>
      <vt:lpstr>Kombinace vysokých hodnot LTI a DSTI</vt:lpstr>
      <vt:lpstr>LTI a DSTI podle umístění úvěrované nemovitosti (1)</vt:lpstr>
      <vt:lpstr>LTI a DSTI podle umístění úvěrované nemovitosti (2)</vt:lpstr>
      <vt:lpstr>LTI a DSTI a věk žadatelů</vt:lpstr>
      <vt:lpstr>Změny v Doporučení v oblasti LTI/DTI, DSTI   </vt:lpstr>
      <vt:lpstr>Zátěžový test domácností (stavy úvěrů)</vt:lpstr>
      <vt:lpstr>Zátěžový test domácností (stavy úvěrů) – výsledky</vt:lpstr>
      <vt:lpstr>Zátěžový test domácností (stavy úvěrů) – vliv DSTI </vt:lpstr>
      <vt:lpstr>Citlivostní analýza (pro nové úvěry) – finanční rezerva</vt:lpstr>
      <vt:lpstr>Citlivostní analýza (pro nové hypoteční úvěry) – DSTI</vt:lpstr>
      <vt:lpstr>Citlivostní analýza (pro nové úvěry) – splatitelný úvěr</vt:lpstr>
      <vt:lpstr>Citlivostní analýza (pro nové hypoteční úvěry) – vliv LTI</vt:lpstr>
      <vt:lpstr>Rozšíření záběru Doporučení</vt:lpstr>
      <vt:lpstr>Doporučení ohledně distribučních kanálů </vt:lpstr>
      <vt:lpstr>Podíl úvěrů se selháním na celkových úvěrech</vt:lpstr>
      <vt:lpstr>Úvěrové riziko v sektoru domácností</vt:lpstr>
      <vt:lpstr>Rizikové váhy u IRB bank</vt:lpstr>
      <vt:lpstr>Změny a heterogenita rizikových vah u hypotečních úvěrů </vt:lpstr>
      <vt:lpstr>Zvýšení intenzity mikroobezřetnostního dohledu</vt:lpstr>
      <vt:lpstr>Možná opatření ČNB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Český název přednášky/akce</dc:title>
  <dc:creator>U00139</dc:creator>
  <cp:lastModifiedBy>cnb</cp:lastModifiedBy>
  <cp:revision>1467</cp:revision>
  <cp:lastPrinted>2017-06-03T14:19:59Z</cp:lastPrinted>
  <dcterms:created xsi:type="dcterms:W3CDTF">2001-12-07T12:09:39Z</dcterms:created>
  <dcterms:modified xsi:type="dcterms:W3CDTF">2017-06-18T13:24:36Z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796740143</vt:i4>
  </property>
  <property fmtid="{D5CDD505-2E9C-101B-9397-08002B2CF9AE}" pid="3" name="_NewReviewCycle">
    <vt:lpwstr/>
  </property>
  <property fmtid="{D5CDD505-2E9C-101B-9397-08002B2CF9AE}" pid="4" name="_EmailSubject">
    <vt:lpwstr>J Frait - ČNB - Seminář SOLUS - 20. června 2017</vt:lpwstr>
  </property>
  <property fmtid="{D5CDD505-2E9C-101B-9397-08002B2CF9AE}" pid="5" name="_AuthorEmail">
    <vt:lpwstr>Jan.Frait@cnb.cz</vt:lpwstr>
  </property>
  <property fmtid="{D5CDD505-2E9C-101B-9397-08002B2CF9AE}" pid="6" name="_AuthorEmailDisplayName">
    <vt:lpwstr>Frait Jan</vt:lpwstr>
  </property>
</Properties>
</file>